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579" r:id="rId4"/>
    <p:sldId id="498" r:id="rId5"/>
    <p:sldId id="460" r:id="rId6"/>
    <p:sldId id="510" r:id="rId7"/>
    <p:sldId id="499" r:id="rId8"/>
    <p:sldId id="514" r:id="rId9"/>
    <p:sldId id="516" r:id="rId10"/>
    <p:sldId id="587" r:id="rId11"/>
    <p:sldId id="515" r:id="rId12"/>
    <p:sldId id="612" r:id="rId13"/>
    <p:sldId id="500" r:id="rId14"/>
    <p:sldId id="518" r:id="rId15"/>
    <p:sldId id="592" r:id="rId16"/>
    <p:sldId id="591" r:id="rId17"/>
    <p:sldId id="610" r:id="rId18"/>
    <p:sldId id="338" r:id="rId19"/>
    <p:sldId id="550" r:id="rId20"/>
    <p:sldId id="596" r:id="rId21"/>
    <p:sldId id="597" r:id="rId22"/>
    <p:sldId id="599" r:id="rId23"/>
    <p:sldId id="594" r:id="rId24"/>
    <p:sldId id="593" r:id="rId25"/>
    <p:sldId id="600" r:id="rId26"/>
    <p:sldId id="542" r:id="rId27"/>
    <p:sldId id="595" r:id="rId28"/>
    <p:sldId id="258" r:id="rId29"/>
    <p:sldId id="576" r:id="rId30"/>
    <p:sldId id="602" r:id="rId31"/>
    <p:sldId id="603" r:id="rId32"/>
    <p:sldId id="605" r:id="rId33"/>
    <p:sldId id="609" r:id="rId34"/>
    <p:sldId id="608" r:id="rId35"/>
    <p:sldId id="607" r:id="rId36"/>
    <p:sldId id="606" r:id="rId37"/>
    <p:sldId id="611" r:id="rId38"/>
    <p:sldId id="31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B82D"/>
    <a:srgbClr val="E6E6E6"/>
    <a:srgbClr val="FFF7EF"/>
    <a:srgbClr val="EE836B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85429" autoAdjust="0"/>
  </p:normalViewPr>
  <p:slideViewPr>
    <p:cSldViewPr snapToGrid="0" showGuides="1">
      <p:cViewPr varScale="1">
        <p:scale>
          <a:sx n="97" d="100"/>
          <a:sy n="97" d="100"/>
        </p:scale>
        <p:origin x="780" y="90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45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12" Type="http://schemas.openxmlformats.org/officeDocument/2006/relationships/image" Target="../media/image65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11" Type="http://schemas.openxmlformats.org/officeDocument/2006/relationships/image" Target="../media/image64.wmf"/><Relationship Id="rId5" Type="http://schemas.openxmlformats.org/officeDocument/2006/relationships/image" Target="../media/image58.wmf"/><Relationship Id="rId10" Type="http://schemas.openxmlformats.org/officeDocument/2006/relationships/image" Target="../media/image63.wmf"/><Relationship Id="rId4" Type="http://schemas.openxmlformats.org/officeDocument/2006/relationships/image" Target="../media/image57.wmf"/><Relationship Id="rId9" Type="http://schemas.openxmlformats.org/officeDocument/2006/relationships/image" Target="../media/image6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52.wmf"/><Relationship Id="rId4" Type="http://schemas.openxmlformats.org/officeDocument/2006/relationships/image" Target="../media/image6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image" Target="../media/image81.wmf"/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12" Type="http://schemas.openxmlformats.org/officeDocument/2006/relationships/image" Target="../media/image80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11" Type="http://schemas.openxmlformats.org/officeDocument/2006/relationships/image" Target="../media/image79.wmf"/><Relationship Id="rId5" Type="http://schemas.openxmlformats.org/officeDocument/2006/relationships/image" Target="../media/image73.wmf"/><Relationship Id="rId10" Type="http://schemas.openxmlformats.org/officeDocument/2006/relationships/image" Target="../media/image78.wmf"/><Relationship Id="rId4" Type="http://schemas.openxmlformats.org/officeDocument/2006/relationships/image" Target="../media/image72.wmf"/><Relationship Id="rId9" Type="http://schemas.openxmlformats.org/officeDocument/2006/relationships/image" Target="../media/image7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76.wmf"/><Relationship Id="rId7" Type="http://schemas.openxmlformats.org/officeDocument/2006/relationships/image" Target="../media/image93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Relationship Id="rId9" Type="http://schemas.openxmlformats.org/officeDocument/2006/relationships/image" Target="../media/image95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7" Type="http://schemas.openxmlformats.org/officeDocument/2006/relationships/image" Target="../media/image10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100.wmf"/><Relationship Id="rId5" Type="http://schemas.openxmlformats.org/officeDocument/2006/relationships/image" Target="../media/image99.wmf"/><Relationship Id="rId4" Type="http://schemas.openxmlformats.org/officeDocument/2006/relationships/image" Target="../media/image98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98.wmf"/></Relationships>
</file>

<file path=ppt/drawings/_rels/vmlDrawing2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image" Target="../media/image91.wmf"/><Relationship Id="rId7" Type="http://schemas.openxmlformats.org/officeDocument/2006/relationships/image" Target="../media/image104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109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6.wmf"/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27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9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3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7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974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6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89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96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13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87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05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59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72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21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2023/4/23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11" Type="http://schemas.openxmlformats.org/officeDocument/2006/relationships/image" Target="../media/image16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10" Type="http://schemas.openxmlformats.org/officeDocument/2006/relationships/image" Target="../media/image2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2.w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7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wmf"/><Relationship Id="rId11" Type="http://schemas.openxmlformats.org/officeDocument/2006/relationships/image" Target="../media/image30.png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9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wmf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2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7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4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9.bin"/><Relationship Id="rId9" Type="http://schemas.openxmlformats.org/officeDocument/2006/relationships/image" Target="../media/image4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3.png"/><Relationship Id="rId4" Type="http://schemas.openxmlformats.org/officeDocument/2006/relationships/image" Target="../media/image45.wmf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58.wmf"/><Relationship Id="rId18" Type="http://schemas.openxmlformats.org/officeDocument/2006/relationships/oleObject" Target="../embeddings/oleObject45.bin"/><Relationship Id="rId26" Type="http://schemas.openxmlformats.org/officeDocument/2006/relationships/oleObject" Target="../embeddings/oleObject50.bin"/><Relationship Id="rId3" Type="http://schemas.openxmlformats.org/officeDocument/2006/relationships/notesSlide" Target="../notesSlides/notesSlide14.xml"/><Relationship Id="rId21" Type="http://schemas.openxmlformats.org/officeDocument/2006/relationships/oleObject" Target="../embeddings/oleObject47.bin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60.wmf"/><Relationship Id="rId25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65.wmf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7.wmf"/><Relationship Id="rId24" Type="http://schemas.openxmlformats.org/officeDocument/2006/relationships/oleObject" Target="../embeddings/oleObject49.bin"/><Relationship Id="rId5" Type="http://schemas.openxmlformats.org/officeDocument/2006/relationships/image" Target="../media/image54.wmf"/><Relationship Id="rId15" Type="http://schemas.openxmlformats.org/officeDocument/2006/relationships/image" Target="../media/image59.wmf"/><Relationship Id="rId23" Type="http://schemas.openxmlformats.org/officeDocument/2006/relationships/oleObject" Target="../embeddings/oleObject48.bin"/><Relationship Id="rId28" Type="http://schemas.openxmlformats.org/officeDocument/2006/relationships/oleObject" Target="../embeddings/oleObject51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61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6.wmf"/><Relationship Id="rId14" Type="http://schemas.openxmlformats.org/officeDocument/2006/relationships/oleObject" Target="../embeddings/oleObject43.bin"/><Relationship Id="rId22" Type="http://schemas.openxmlformats.org/officeDocument/2006/relationships/image" Target="../media/image62.wmf"/><Relationship Id="rId27" Type="http://schemas.openxmlformats.org/officeDocument/2006/relationships/image" Target="../media/image64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68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5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73.wmf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image" Target="../media/image10.png"/><Relationship Id="rId21" Type="http://schemas.openxmlformats.org/officeDocument/2006/relationships/image" Target="../media/image77.wmf"/><Relationship Id="rId7" Type="http://schemas.openxmlformats.org/officeDocument/2006/relationships/image" Target="../media/image70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75.wmf"/><Relationship Id="rId25" Type="http://schemas.openxmlformats.org/officeDocument/2006/relationships/image" Target="../media/image7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29" Type="http://schemas.openxmlformats.org/officeDocument/2006/relationships/image" Target="../media/image81.wmf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72.wmf"/><Relationship Id="rId24" Type="http://schemas.openxmlformats.org/officeDocument/2006/relationships/oleObject" Target="../embeddings/oleObject66.bin"/><Relationship Id="rId5" Type="http://schemas.openxmlformats.org/officeDocument/2006/relationships/image" Target="../media/image69.wmf"/><Relationship Id="rId15" Type="http://schemas.openxmlformats.org/officeDocument/2006/relationships/image" Target="../media/image74.wmf"/><Relationship Id="rId23" Type="http://schemas.openxmlformats.org/officeDocument/2006/relationships/image" Target="../media/image78.wmf"/><Relationship Id="rId28" Type="http://schemas.openxmlformats.org/officeDocument/2006/relationships/oleObject" Target="../embeddings/oleObject68.bin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76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5.bin"/><Relationship Id="rId27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86.png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0" Type="http://schemas.openxmlformats.org/officeDocument/2006/relationships/image" Target="../media/image84.wmf"/><Relationship Id="rId4" Type="http://schemas.openxmlformats.org/officeDocument/2006/relationships/image" Target="../media/image87.jpeg"/><Relationship Id="rId9" Type="http://schemas.openxmlformats.org/officeDocument/2006/relationships/oleObject" Target="../embeddings/oleObject7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6.png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94.wmf"/><Relationship Id="rId3" Type="http://schemas.openxmlformats.org/officeDocument/2006/relationships/oleObject" Target="../embeddings/oleObject61.bin"/><Relationship Id="rId21" Type="http://schemas.openxmlformats.org/officeDocument/2006/relationships/image" Target="../media/image96.png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3.wmf"/><Relationship Id="rId20" Type="http://schemas.openxmlformats.org/officeDocument/2006/relationships/image" Target="../media/image95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62.bin"/><Relationship Id="rId15" Type="http://schemas.openxmlformats.org/officeDocument/2006/relationships/oleObject" Target="../embeddings/oleObject78.bin"/><Relationship Id="rId10" Type="http://schemas.openxmlformats.org/officeDocument/2006/relationships/image" Target="../media/image90.wmf"/><Relationship Id="rId19" Type="http://schemas.openxmlformats.org/officeDocument/2006/relationships/oleObject" Target="../embeddings/oleObject80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92.wmf"/><Relationship Id="rId22" Type="http://schemas.openxmlformats.org/officeDocument/2006/relationships/hyperlink" Target="http://holger.dammertz.org/stuff/notes_HammersleyOnHemisphere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99.wmf"/><Relationship Id="rId18" Type="http://schemas.openxmlformats.org/officeDocument/2006/relationships/image" Target="../media/image103.png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3.bin"/><Relationship Id="rId1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5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6.wmf"/><Relationship Id="rId11" Type="http://schemas.openxmlformats.org/officeDocument/2006/relationships/image" Target="../media/image102.emf"/><Relationship Id="rId5" Type="http://schemas.openxmlformats.org/officeDocument/2006/relationships/oleObject" Target="../embeddings/oleObject63.bin"/><Relationship Id="rId15" Type="http://schemas.openxmlformats.org/officeDocument/2006/relationships/image" Target="../media/image100.wmf"/><Relationship Id="rId10" Type="http://schemas.openxmlformats.org/officeDocument/2006/relationships/image" Target="../media/image9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82.bin"/><Relationship Id="rId14" Type="http://schemas.openxmlformats.org/officeDocument/2006/relationships/oleObject" Target="../embeddings/oleObject84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image" Target="../media/image104.w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86.bin"/><Relationship Id="rId12" Type="http://schemas.openxmlformats.org/officeDocument/2006/relationships/oleObject" Target="../embeddings/oleObject88.bin"/><Relationship Id="rId1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e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6.wmf"/><Relationship Id="rId11" Type="http://schemas.openxmlformats.org/officeDocument/2006/relationships/image" Target="../media/image106.jpeg"/><Relationship Id="rId5" Type="http://schemas.openxmlformats.org/officeDocument/2006/relationships/oleObject" Target="../embeddings/oleObject63.bin"/><Relationship Id="rId15" Type="http://schemas.openxmlformats.org/officeDocument/2006/relationships/image" Target="../media/image105.wmf"/><Relationship Id="rId10" Type="http://schemas.openxmlformats.org/officeDocument/2006/relationships/image" Target="../media/image9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87.bin"/><Relationship Id="rId14" Type="http://schemas.openxmlformats.org/officeDocument/2006/relationships/oleObject" Target="../embeddings/oleObject8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08.wmf"/><Relationship Id="rId18" Type="http://schemas.openxmlformats.org/officeDocument/2006/relationships/oleObject" Target="../embeddings/oleObject95.bin"/><Relationship Id="rId3" Type="http://schemas.openxmlformats.org/officeDocument/2006/relationships/image" Target="../media/image111.png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107.wmf"/><Relationship Id="rId5" Type="http://schemas.openxmlformats.org/officeDocument/2006/relationships/image" Target="../media/image75.wmf"/><Relationship Id="rId15" Type="http://schemas.openxmlformats.org/officeDocument/2006/relationships/image" Target="../media/image109.w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110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9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16.wmf"/><Relationship Id="rId3" Type="http://schemas.openxmlformats.org/officeDocument/2006/relationships/image" Target="../media/image117.png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15.wmf"/><Relationship Id="rId5" Type="http://schemas.openxmlformats.org/officeDocument/2006/relationships/image" Target="../media/image112.wmf"/><Relationship Id="rId10" Type="http://schemas.openxmlformats.org/officeDocument/2006/relationships/oleObject" Target="../embeddings/oleObject99.bin"/><Relationship Id="rId4" Type="http://schemas.openxmlformats.org/officeDocument/2006/relationships/oleObject" Target="../embeddings/oleObject96.bin"/><Relationship Id="rId9" Type="http://schemas.openxmlformats.org/officeDocument/2006/relationships/image" Target="../media/image114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6.bin"/><Relationship Id="rId5" Type="http://schemas.openxmlformats.org/officeDocument/2006/relationships/image" Target="../media/image5.wmf"/><Relationship Id="rId10" Type="http://schemas.openxmlformats.org/officeDocument/2006/relationships/image" Target="../media/image7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2252688" y="1028403"/>
            <a:ext cx="76941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</a:p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Rest of Your Life</a:t>
            </a:r>
            <a:endParaRPr lang="zh-CN" altLang="en-US" sz="60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FCF4C-5BF8-4C63-B506-A7B25B95F8FA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718EF7-1F4E-4DE5-9718-52BCDFCD7789}"/>
              </a:ext>
            </a:extLst>
          </p:cNvPr>
          <p:cNvSpPr/>
          <p:nvPr/>
        </p:nvSpPr>
        <p:spPr>
          <a:xfrm>
            <a:off x="1853666" y="2014568"/>
            <a:ext cx="546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光源向单位立体角，单位面积所辐射的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6CD9C-C572-48CC-ABF8-4ED94F18A1A7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CFD128-9D24-40BD-82DD-48B4F5EF2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66" y="3036736"/>
            <a:ext cx="4462175" cy="987648"/>
          </a:xfrm>
          <a:prstGeom prst="rect">
            <a:avLst/>
          </a:prstGeom>
        </p:spPr>
      </p:pic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2F32D0FC-7D46-474B-A035-7B09DD056F6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74451" y="5647589"/>
          <a:ext cx="20780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2" name="Equation" r:id="rId5" imgW="1002960" imgH="419040" progId="Equation.DSMT4">
                  <p:embed/>
                </p:oleObj>
              </mc:Choice>
              <mc:Fallback>
                <p:oleObj name="Equation" r:id="rId5" imgW="1002960" imgH="41904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2F32D0FC-7D46-474B-A035-7B09DD056F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74451" y="5647589"/>
                        <a:ext cx="20780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下 16">
            <a:extLst>
              <a:ext uri="{FF2B5EF4-FFF2-40B4-BE49-F238E27FC236}">
                <a16:creationId xmlns:a16="http://schemas.microsoft.com/office/drawing/2014/main" id="{F44C14DC-E90E-475E-8CCB-99674D544D34}"/>
              </a:ext>
            </a:extLst>
          </p:cNvPr>
          <p:cNvSpPr/>
          <p:nvPr/>
        </p:nvSpPr>
        <p:spPr>
          <a:xfrm>
            <a:off x="3413950" y="5228411"/>
            <a:ext cx="399038" cy="409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DD96BA8F-34C3-4F8B-B24E-D2DBB12B953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72094" y="4273058"/>
          <a:ext cx="16827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3" name="Equation" r:id="rId7" imgW="812520" imgH="393480" progId="Equation.DSMT4">
                  <p:embed/>
                </p:oleObj>
              </mc:Choice>
              <mc:Fallback>
                <p:oleObj name="Equation" r:id="rId7" imgW="812520" imgH="3934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DD96BA8F-34C3-4F8B-B24E-D2DBB12B95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2094" y="4273058"/>
                        <a:ext cx="16827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F0CCD7EB-7B7B-4C30-83A9-CEF923A0F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9960" y="3036736"/>
            <a:ext cx="4447920" cy="987648"/>
          </a:xfrm>
          <a:prstGeom prst="rect">
            <a:avLst/>
          </a:prstGeom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A33A282C-3703-47F7-82AA-B3F4E9FFC3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83541" y="4223307"/>
          <a:ext cx="17335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4" name="Equation" r:id="rId10" imgW="838080" imgH="393480" progId="Equation.DSMT4">
                  <p:embed/>
                </p:oleObj>
              </mc:Choice>
              <mc:Fallback>
                <p:oleObj name="Equation" r:id="rId10" imgW="838080" imgH="39348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A33A282C-3703-47F7-82AA-B3F4E9FFC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683541" y="4223307"/>
                        <a:ext cx="17335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F42842F-1D55-4A0B-8347-F5DCD6A4A9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602456" y="5647590"/>
          <a:ext cx="20780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Equation" r:id="rId5" imgW="1002960" imgH="419040" progId="Equation.DSMT4">
                  <p:embed/>
                </p:oleObj>
              </mc:Choice>
              <mc:Fallback>
                <p:oleObj name="Equation" r:id="rId5" imgW="1002960" imgH="41904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2F42842F-1D55-4A0B-8347-F5DCD6A4A9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02456" y="5647590"/>
                        <a:ext cx="20780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箭头: 下 21">
            <a:extLst>
              <a:ext uri="{FF2B5EF4-FFF2-40B4-BE49-F238E27FC236}">
                <a16:creationId xmlns:a16="http://schemas.microsoft.com/office/drawing/2014/main" id="{A8416C88-B772-4636-8425-F4C83553293B}"/>
              </a:ext>
            </a:extLst>
          </p:cNvPr>
          <p:cNvSpPr/>
          <p:nvPr/>
        </p:nvSpPr>
        <p:spPr>
          <a:xfrm>
            <a:off x="8441956" y="5238206"/>
            <a:ext cx="399038" cy="409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365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6CD9C-C572-48CC-ABF8-4ED94F18A1A7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D8DE62-1EAF-4C19-89DB-D2E7FE60FA11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D39E58-0F18-45E9-AD18-F4277547D4F5}"/>
              </a:ext>
            </a:extLst>
          </p:cNvPr>
          <p:cNvSpPr/>
          <p:nvPr/>
        </p:nvSpPr>
        <p:spPr>
          <a:xfrm>
            <a:off x="1853666" y="2014568"/>
            <a:ext cx="546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光源向单位立体角，单位面积所辐射的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E07D3D8-E5C6-4698-B5F8-8850D87EF67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165163" y="4192735"/>
          <a:ext cx="20510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3" name="Equation" r:id="rId4" imgW="990360" imgH="177480" progId="Equation.DSMT4">
                  <p:embed/>
                </p:oleObj>
              </mc:Choice>
              <mc:Fallback>
                <p:oleObj name="Equation" r:id="rId4" imgW="990360" imgH="177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1E07D3D8-E5C6-4698-B5F8-8850D87EF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5163" y="4192735"/>
                        <a:ext cx="205105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B681E96-EE9A-4F2D-9B5C-3617B7B2963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276452" y="2623138"/>
          <a:ext cx="17335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4" name="Equation" r:id="rId6" imgW="838080" imgH="393480" progId="Equation.DSMT4">
                  <p:embed/>
                </p:oleObj>
              </mc:Choice>
              <mc:Fallback>
                <p:oleObj name="Equation" r:id="rId6" imgW="838080" imgH="3934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B681E96-EE9A-4F2D-9B5C-3617B7B296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76452" y="2623138"/>
                        <a:ext cx="17335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箭头: 下 3">
            <a:extLst>
              <a:ext uri="{FF2B5EF4-FFF2-40B4-BE49-F238E27FC236}">
                <a16:creationId xmlns:a16="http://schemas.microsoft.com/office/drawing/2014/main" id="{8F5E51B0-51A5-44E4-BB85-E482A988E9FB}"/>
              </a:ext>
            </a:extLst>
          </p:cNvPr>
          <p:cNvSpPr/>
          <p:nvPr/>
        </p:nvSpPr>
        <p:spPr>
          <a:xfrm>
            <a:off x="8069093" y="3605339"/>
            <a:ext cx="243191" cy="36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D73B284-0D81-4A4A-A4E2-73D328492EA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085787" y="5387980"/>
          <a:ext cx="2209800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5" name="Equation" r:id="rId8" imgW="1066680" imgH="380880" progId="Equation.DSMT4">
                  <p:embed/>
                </p:oleObj>
              </mc:Choice>
              <mc:Fallback>
                <p:oleObj name="Equation" r:id="rId8" imgW="1066680" imgH="3808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D73B284-0D81-4A4A-A4E2-73D328492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85787" y="5387980"/>
                        <a:ext cx="2209800" cy="78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下 18">
            <a:extLst>
              <a:ext uri="{FF2B5EF4-FFF2-40B4-BE49-F238E27FC236}">
                <a16:creationId xmlns:a16="http://schemas.microsoft.com/office/drawing/2014/main" id="{C1DC04C6-BF8C-4FAC-A2EB-78754280E41F}"/>
              </a:ext>
            </a:extLst>
          </p:cNvPr>
          <p:cNvSpPr/>
          <p:nvPr/>
        </p:nvSpPr>
        <p:spPr>
          <a:xfrm>
            <a:off x="8069092" y="4744991"/>
            <a:ext cx="243191" cy="368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4D36239-3EBB-4EC9-9394-854DF2953B91}"/>
              </a:ext>
            </a:extLst>
          </p:cNvPr>
          <p:cNvGrpSpPr/>
          <p:nvPr/>
        </p:nvGrpSpPr>
        <p:grpSpPr>
          <a:xfrm>
            <a:off x="1853666" y="3105216"/>
            <a:ext cx="4081304" cy="2686798"/>
            <a:chOff x="1853666" y="3105216"/>
            <a:chExt cx="4081304" cy="268679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8266FDD-AAE0-4264-AB99-542E7D1C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53666" y="3105216"/>
              <a:ext cx="4081304" cy="2686798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5D3E5F-FEE7-4936-966B-3A9352F336BD}"/>
                </a:ext>
              </a:extLst>
            </p:cNvPr>
            <p:cNvSpPr txBox="1"/>
            <p:nvPr/>
          </p:nvSpPr>
          <p:spPr>
            <a:xfrm>
              <a:off x="1853666" y="3429000"/>
              <a:ext cx="3678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864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349713-DA28-4C23-AA8F-7B2FC192CA33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BRDF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A13FD6-6CF0-4FFF-8AD3-C9A2E9941046}"/>
              </a:ext>
            </a:extLst>
          </p:cNvPr>
          <p:cNvSpPr/>
          <p:nvPr/>
        </p:nvSpPr>
        <p:spPr>
          <a:xfrm>
            <a:off x="1834210" y="1962787"/>
            <a:ext cx="8909811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BRDF(Bidirectional Reflectance Distribution Function), 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双向反射分布函数，</a:t>
            </a:r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描述光线从某一方向    入射的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，反射到某一方向    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的贡献程度。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42F7B37-9E3A-41EF-A68B-9E3ABA83B8A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50553" y="2415974"/>
          <a:ext cx="312329" cy="43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42F7B37-9E3A-41EF-A68B-9E3ABA83B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0553" y="2415974"/>
                        <a:ext cx="312329" cy="43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7D7A652-ADF6-45FA-B55F-2FBF130187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74251" y="2411012"/>
          <a:ext cx="3603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0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7D7A652-ADF6-45FA-B55F-2FBF13018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4251" y="2411012"/>
                        <a:ext cx="36036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BF4152B-B6A7-4524-AB12-19248EF0513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91012" y="4159505"/>
          <a:ext cx="53133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Equation" r:id="rId8" imgW="2565360" imgH="431640" progId="Equation.DSMT4">
                  <p:embed/>
                </p:oleObj>
              </mc:Choice>
              <mc:Fallback>
                <p:oleObj name="Equation" r:id="rId8" imgW="256536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F4152B-B6A7-4524-AB12-19248EF05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1012" y="4159505"/>
                        <a:ext cx="5313363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A10492B3-44B5-4952-A54F-C13444FB0140}"/>
              </a:ext>
            </a:extLst>
          </p:cNvPr>
          <p:cNvSpPr/>
          <p:nvPr/>
        </p:nvSpPr>
        <p:spPr>
          <a:xfrm>
            <a:off x="1837017" y="418955"/>
            <a:ext cx="13724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BRDF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D3E4F5-CB16-441F-9F54-48CC6E9BA5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63" y="3161377"/>
            <a:ext cx="3774571" cy="26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43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349713-DA28-4C23-AA8F-7B2FC192CA33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BRDF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A13FD6-6CF0-4FFF-8AD3-C9A2E9941046}"/>
              </a:ext>
            </a:extLst>
          </p:cNvPr>
          <p:cNvSpPr/>
          <p:nvPr/>
        </p:nvSpPr>
        <p:spPr>
          <a:xfrm>
            <a:off x="1834210" y="1962787"/>
            <a:ext cx="8909811" cy="874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BRDF(Bidirectional Reflectance Distribution Function), 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双向反射分布函数，</a:t>
            </a:r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描述光线从某一方向    入射的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，反射到某一方向     </a:t>
            </a:r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的贡献程度。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42F7B37-9E3A-41EF-A68B-9E3ABA83B8A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50553" y="2415974"/>
          <a:ext cx="312329" cy="43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7" name="Equation" r:id="rId4" imgW="164880" imgH="228600" progId="Equation.DSMT4">
                  <p:embed/>
                </p:oleObj>
              </mc:Choice>
              <mc:Fallback>
                <p:oleObj name="Equation" r:id="rId4" imgW="164880" imgH="22860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42F7B37-9E3A-41EF-A68B-9E3ABA83B8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0553" y="2415974"/>
                        <a:ext cx="312329" cy="43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7D7A652-ADF6-45FA-B55F-2FBF130187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74251" y="2411012"/>
          <a:ext cx="3603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8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07D7A652-ADF6-45FA-B55F-2FBF13018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74251" y="2411012"/>
                        <a:ext cx="360363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BF4152B-B6A7-4524-AB12-19248EF0513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91012" y="4159505"/>
          <a:ext cx="53133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9" name="Equation" r:id="rId8" imgW="2565360" imgH="431640" progId="Equation.DSMT4">
                  <p:embed/>
                </p:oleObj>
              </mc:Choice>
              <mc:Fallback>
                <p:oleObj name="Equation" r:id="rId8" imgW="256536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F4152B-B6A7-4524-AB12-19248EF05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91012" y="4159505"/>
                        <a:ext cx="5313363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F7FCB07D-7EA7-4D9D-A5FB-7F2EFD003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604" y="3401462"/>
            <a:ext cx="4561646" cy="237125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10492B3-44B5-4952-A54F-C13444FB0140}"/>
              </a:ext>
            </a:extLst>
          </p:cNvPr>
          <p:cNvSpPr/>
          <p:nvPr/>
        </p:nvSpPr>
        <p:spPr>
          <a:xfrm>
            <a:off x="1837017" y="418955"/>
            <a:ext cx="13724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BRDF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740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64BFAB-87B3-4CC5-B8E1-AB94855D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23" y="2700840"/>
            <a:ext cx="4017209" cy="274600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3FDF9C6-6D4E-4FA1-8D79-33B84D3731FD}"/>
              </a:ext>
            </a:extLst>
          </p:cNvPr>
          <p:cNvGrpSpPr/>
          <p:nvPr/>
        </p:nvGrpSpPr>
        <p:grpSpPr>
          <a:xfrm>
            <a:off x="1617900" y="1637040"/>
            <a:ext cx="9220794" cy="468636"/>
            <a:chOff x="1647397" y="1740304"/>
            <a:chExt cx="9220794" cy="46863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DA13FD6-6CF0-4FFF-8AD3-C9A2E9941046}"/>
                </a:ext>
              </a:extLst>
            </p:cNvPr>
            <p:cNvSpPr/>
            <p:nvPr/>
          </p:nvSpPr>
          <p:spPr>
            <a:xfrm>
              <a:off x="1647397" y="1740304"/>
              <a:ext cx="9220794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相机接受的    方向的反射光，由所有不同方向    上入射光线的</a:t>
              </a:r>
              <a:r>
                <a:rPr lang="en-US" altLang="zh-CN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Irradiance</a:t>
              </a: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贡献得到。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42F7B37-9E3A-41EF-A68B-9E3ABA83B8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94969228"/>
                </p:ext>
              </p:extLst>
            </p:nvPr>
          </p:nvGraphicFramePr>
          <p:xfrm>
            <a:off x="6768163" y="1776484"/>
            <a:ext cx="312329" cy="432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0"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342F7B37-9E3A-41EF-A68B-9E3ABA83B8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68163" y="1776484"/>
                          <a:ext cx="312329" cy="4324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07D7A652-ADF6-45FA-B55F-2FBF130187A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5961280"/>
                </p:ext>
              </p:extLst>
            </p:nvPr>
          </p:nvGraphicFramePr>
          <p:xfrm>
            <a:off x="3315144" y="1777140"/>
            <a:ext cx="3603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1" name="Equation" r:id="rId7" imgW="190440" imgH="228600" progId="Equation.DSMT4">
                    <p:embed/>
                  </p:oleObj>
                </mc:Choice>
                <mc:Fallback>
                  <p:oleObj name="Equation" r:id="rId7" imgW="190440" imgH="228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07D7A652-ADF6-45FA-B55F-2FBF130187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15144" y="1777140"/>
                          <a:ext cx="360363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BF4152B-B6A7-4524-AB12-19248EF05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864433"/>
              </p:ext>
            </p:extLst>
          </p:nvPr>
        </p:nvGraphicFramePr>
        <p:xfrm>
          <a:off x="5554422" y="3964925"/>
          <a:ext cx="59705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2" name="Equation" r:id="rId9" imgW="2882880" imgH="380880" progId="Equation.DSMT4">
                  <p:embed/>
                </p:oleObj>
              </mc:Choice>
              <mc:Fallback>
                <p:oleObj name="Equation" r:id="rId9" imgW="2882880" imgH="3808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F4152B-B6A7-4524-AB12-19248EF05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54422" y="3964925"/>
                        <a:ext cx="5970587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705A2A55-DBD5-4964-8F20-3FA55160EC77}"/>
              </a:ext>
            </a:extLst>
          </p:cNvPr>
          <p:cNvSpPr/>
          <p:nvPr/>
        </p:nvSpPr>
        <p:spPr>
          <a:xfrm>
            <a:off x="634026" y="481211"/>
            <a:ext cx="400500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Reflection Equation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39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64BFAB-87B3-4CC5-B8E1-AB94855D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23" y="2700840"/>
            <a:ext cx="4017209" cy="274600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3FDF9C6-6D4E-4FA1-8D79-33B84D3731FD}"/>
              </a:ext>
            </a:extLst>
          </p:cNvPr>
          <p:cNvGrpSpPr/>
          <p:nvPr/>
        </p:nvGrpSpPr>
        <p:grpSpPr>
          <a:xfrm>
            <a:off x="1617900" y="1637040"/>
            <a:ext cx="9220794" cy="468636"/>
            <a:chOff x="1647397" y="1740304"/>
            <a:chExt cx="9220794" cy="46863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DA13FD6-6CF0-4FFF-8AD3-C9A2E9941046}"/>
                </a:ext>
              </a:extLst>
            </p:cNvPr>
            <p:cNvSpPr/>
            <p:nvPr/>
          </p:nvSpPr>
          <p:spPr>
            <a:xfrm>
              <a:off x="1647397" y="1740304"/>
              <a:ext cx="9220794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相机接受的    方向的反射光，由所有不同方向    上入射光线的</a:t>
              </a:r>
              <a:r>
                <a:rPr lang="en-US" altLang="zh-CN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Irradiance</a:t>
              </a: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贡献得到。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42F7B37-9E3A-41EF-A68B-9E3ABA83B8A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768163" y="1776484"/>
            <a:ext cx="312329" cy="432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90"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342F7B37-9E3A-41EF-A68B-9E3ABA83B8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768163" y="1776484"/>
                          <a:ext cx="312329" cy="4324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07D7A652-ADF6-45FA-B55F-2FBF130187A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315144" y="1777140"/>
            <a:ext cx="3603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91" name="Equation" r:id="rId7" imgW="190440" imgH="228600" progId="Equation.DSMT4">
                    <p:embed/>
                  </p:oleObj>
                </mc:Choice>
                <mc:Fallback>
                  <p:oleObj name="Equation" r:id="rId7" imgW="190440" imgH="228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07D7A652-ADF6-45FA-B55F-2FBF130187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15144" y="1777140"/>
                          <a:ext cx="360363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BF4152B-B6A7-4524-AB12-19248EF05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62697"/>
              </p:ext>
            </p:extLst>
          </p:nvPr>
        </p:nvGraphicFramePr>
        <p:xfrm>
          <a:off x="5316998" y="3752753"/>
          <a:ext cx="6235905" cy="664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2" name="Equation" r:id="rId9" imgW="3568680" imgH="380880" progId="Equation.DSMT4">
                  <p:embed/>
                </p:oleObj>
              </mc:Choice>
              <mc:Fallback>
                <p:oleObj name="Equation" r:id="rId9" imgW="3568680" imgH="3808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F4152B-B6A7-4524-AB12-19248EF05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16998" y="3752753"/>
                        <a:ext cx="6235905" cy="664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35FEFD79-CEA2-4B0B-A124-47275CCD5044}"/>
              </a:ext>
            </a:extLst>
          </p:cNvPr>
          <p:cNvSpPr/>
          <p:nvPr/>
        </p:nvSpPr>
        <p:spPr>
          <a:xfrm>
            <a:off x="601162" y="481211"/>
            <a:ext cx="40707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Equation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5936AF-C4D5-4DDF-9243-CDD97A0F72F4}"/>
              </a:ext>
            </a:extLst>
          </p:cNvPr>
          <p:cNvSpPr/>
          <p:nvPr/>
        </p:nvSpPr>
        <p:spPr>
          <a:xfrm>
            <a:off x="6612413" y="48154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自发光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D804D5-0610-4D9D-B93C-42303851CEE9}"/>
              </a:ext>
            </a:extLst>
          </p:cNvPr>
          <p:cNvSpPr/>
          <p:nvPr/>
        </p:nvSpPr>
        <p:spPr>
          <a:xfrm>
            <a:off x="5236057" y="4676948"/>
            <a:ext cx="1180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视线方向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875DA6-1158-4B09-871F-B07168F222B2}"/>
              </a:ext>
            </a:extLst>
          </p:cNvPr>
          <p:cNvSpPr/>
          <p:nvPr/>
        </p:nvSpPr>
        <p:spPr>
          <a:xfrm>
            <a:off x="8301509" y="4851628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BRDF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79B5AF-AA9E-46AF-8192-720DF449DD5A}"/>
              </a:ext>
            </a:extLst>
          </p:cNvPr>
          <p:cNvSpPr/>
          <p:nvPr/>
        </p:nvSpPr>
        <p:spPr>
          <a:xfrm>
            <a:off x="9486297" y="4733083"/>
            <a:ext cx="1189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其他方向</a:t>
            </a:r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Radiance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B25508-A91F-414B-BECB-EFE152B887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459" y="2410467"/>
            <a:ext cx="1407116" cy="1082397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0F750248-6EB3-42B4-A596-94355541D92D}"/>
              </a:ext>
            </a:extLst>
          </p:cNvPr>
          <p:cNvGrpSpPr/>
          <p:nvPr/>
        </p:nvGrpSpPr>
        <p:grpSpPr>
          <a:xfrm>
            <a:off x="7524459" y="2550612"/>
            <a:ext cx="1407116" cy="942252"/>
            <a:chOff x="7524459" y="2550612"/>
            <a:chExt cx="1407116" cy="942252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6F92C39-A658-4E7D-B936-E64CDB083F8A}"/>
                </a:ext>
              </a:extLst>
            </p:cNvPr>
            <p:cNvSpPr txBox="1"/>
            <p:nvPr/>
          </p:nvSpPr>
          <p:spPr>
            <a:xfrm>
              <a:off x="8790718" y="3342636"/>
              <a:ext cx="140857" cy="150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8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40D71DC-2A34-41ED-8BA4-5267149C2AE0}"/>
                </a:ext>
              </a:extLst>
            </p:cNvPr>
            <p:cNvSpPr txBox="1"/>
            <p:nvPr/>
          </p:nvSpPr>
          <p:spPr>
            <a:xfrm>
              <a:off x="7524459" y="2550612"/>
              <a:ext cx="140857" cy="1502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zh-CN" altLang="en-US" sz="800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A521BAA-9940-45AC-9275-985439E29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0560" y="2564035"/>
            <a:ext cx="2348828" cy="864965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D1A2722-BB4B-4F70-A9EC-C6E5358162BD}"/>
              </a:ext>
            </a:extLst>
          </p:cNvPr>
          <p:cNvCxnSpPr/>
          <p:nvPr/>
        </p:nvCxnSpPr>
        <p:spPr>
          <a:xfrm flipH="1">
            <a:off x="7953375" y="3147861"/>
            <a:ext cx="274642" cy="966660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923073E-AA31-454B-89F2-A669AF249B91}"/>
              </a:ext>
            </a:extLst>
          </p:cNvPr>
          <p:cNvCxnSpPr/>
          <p:nvPr/>
        </p:nvCxnSpPr>
        <p:spPr>
          <a:xfrm flipH="1">
            <a:off x="10928544" y="2930427"/>
            <a:ext cx="274642" cy="966660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20E1D15-E79B-4CF2-8FD0-528C77C7B797}"/>
              </a:ext>
            </a:extLst>
          </p:cNvPr>
          <p:cNvCxnSpPr>
            <a:cxnSpLocks/>
          </p:cNvCxnSpPr>
          <p:nvPr/>
        </p:nvCxnSpPr>
        <p:spPr>
          <a:xfrm flipV="1">
            <a:off x="5753684" y="4114522"/>
            <a:ext cx="0" cy="562426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962CADC-E35E-49AC-A791-3AF4C3C715B6}"/>
              </a:ext>
            </a:extLst>
          </p:cNvPr>
          <p:cNvCxnSpPr>
            <a:cxnSpLocks/>
          </p:cNvCxnSpPr>
          <p:nvPr/>
        </p:nvCxnSpPr>
        <p:spPr>
          <a:xfrm flipV="1">
            <a:off x="7050994" y="4114522"/>
            <a:ext cx="0" cy="562426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B1986B2-F470-4340-A94C-1F0E71787794}"/>
              </a:ext>
            </a:extLst>
          </p:cNvPr>
          <p:cNvCxnSpPr>
            <a:cxnSpLocks/>
          </p:cNvCxnSpPr>
          <p:nvPr/>
        </p:nvCxnSpPr>
        <p:spPr>
          <a:xfrm flipV="1">
            <a:off x="8687548" y="4135846"/>
            <a:ext cx="0" cy="562426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47AAD0-9E12-4F26-8DCE-92F6155CE199}"/>
              </a:ext>
            </a:extLst>
          </p:cNvPr>
          <p:cNvCxnSpPr>
            <a:cxnSpLocks/>
          </p:cNvCxnSpPr>
          <p:nvPr/>
        </p:nvCxnSpPr>
        <p:spPr>
          <a:xfrm flipV="1">
            <a:off x="9990322" y="4135846"/>
            <a:ext cx="0" cy="562426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FDF9C6-6D4E-4FA1-8D79-33B84D3731FD}"/>
              </a:ext>
            </a:extLst>
          </p:cNvPr>
          <p:cNvGrpSpPr/>
          <p:nvPr/>
        </p:nvGrpSpPr>
        <p:grpSpPr>
          <a:xfrm>
            <a:off x="1617900" y="1637040"/>
            <a:ext cx="9220794" cy="468636"/>
            <a:chOff x="1647397" y="1740304"/>
            <a:chExt cx="9220794" cy="46863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DA13FD6-6CF0-4FFF-8AD3-C9A2E9941046}"/>
                </a:ext>
              </a:extLst>
            </p:cNvPr>
            <p:cNvSpPr/>
            <p:nvPr/>
          </p:nvSpPr>
          <p:spPr>
            <a:xfrm>
              <a:off x="1647397" y="1740304"/>
              <a:ext cx="9220794" cy="4589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相机接受的    方向的反射光，由所有不同方向    上入射光线的</a:t>
              </a:r>
              <a:r>
                <a:rPr lang="en-US" altLang="zh-CN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Irradiance</a:t>
              </a:r>
              <a:r>
                <a:rPr lang="zh-CN" altLang="en-US" dirty="0">
                  <a:solidFill>
                    <a:srgbClr val="22222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贡献得到。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342F7B37-9E3A-41EF-A68B-9E3ABA83B8A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768163" y="1776484"/>
            <a:ext cx="312329" cy="432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12" name="Equation" r:id="rId4" imgW="164880" imgH="228600" progId="Equation.DSMT4">
                    <p:embed/>
                  </p:oleObj>
                </mc:Choice>
                <mc:Fallback>
                  <p:oleObj name="Equation" r:id="rId4" imgW="164880" imgH="228600" progId="Equation.DSMT4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342F7B37-9E3A-41EF-A68B-9E3ABA83B8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768163" y="1776484"/>
                          <a:ext cx="312329" cy="4324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extLst>
                <a:ext uri="{FF2B5EF4-FFF2-40B4-BE49-F238E27FC236}">
                  <a16:creationId xmlns:a16="http://schemas.microsoft.com/office/drawing/2014/main" id="{07D7A652-ADF6-45FA-B55F-2FBF130187A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315144" y="1777140"/>
            <a:ext cx="3603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13"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07D7A652-ADF6-45FA-B55F-2FBF130187A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315144" y="1777140"/>
                          <a:ext cx="360363" cy="431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4" name="Picture 2" descr="https://static.techspot.com/articles-info/2485/images/2022-07-10-image.png">
            <a:extLst>
              <a:ext uri="{FF2B5EF4-FFF2-40B4-BE49-F238E27FC236}">
                <a16:creationId xmlns:a16="http://schemas.microsoft.com/office/drawing/2014/main" id="{62B84854-B056-42F8-9450-E718DA0F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1" y="2843925"/>
            <a:ext cx="4295025" cy="24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E178E31-7BD7-4C44-B9D8-320B97E248AC}"/>
              </a:ext>
            </a:extLst>
          </p:cNvPr>
          <p:cNvSpPr/>
          <p:nvPr/>
        </p:nvSpPr>
        <p:spPr>
          <a:xfrm>
            <a:off x="685129" y="481211"/>
            <a:ext cx="390280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Recursive Equation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DBB84C99-E02B-4275-96D5-619273525D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683501"/>
              </p:ext>
            </p:extLst>
          </p:nvPr>
        </p:nvGraphicFramePr>
        <p:xfrm>
          <a:off x="5544592" y="3267485"/>
          <a:ext cx="6235905" cy="664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4" name="Equation" r:id="rId9" imgW="3568680" imgH="380880" progId="Equation.DSMT4">
                  <p:embed/>
                </p:oleObj>
              </mc:Choice>
              <mc:Fallback>
                <p:oleObj name="Equation" r:id="rId9" imgW="3568680" imgH="3808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BF4152B-B6A7-4524-AB12-19248EF05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44592" y="3267485"/>
                        <a:ext cx="6235905" cy="664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B477C4C2-309B-4547-B073-7D7402F8D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542044"/>
              </p:ext>
            </p:extLst>
          </p:nvPr>
        </p:nvGraphicFramePr>
        <p:xfrm>
          <a:off x="5521907" y="4566157"/>
          <a:ext cx="62801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15" name="Equation" r:id="rId11" imgW="3593880" imgH="380880" progId="Equation.DSMT4">
                  <p:embed/>
                </p:oleObj>
              </mc:Choice>
              <mc:Fallback>
                <p:oleObj name="Equation" r:id="rId11" imgW="3593880" imgH="3808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BB84C99-E02B-4275-96D5-619273525D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1907" y="4566157"/>
                        <a:ext cx="6280150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连接符: 曲线 4">
            <a:extLst>
              <a:ext uri="{FF2B5EF4-FFF2-40B4-BE49-F238E27FC236}">
                <a16:creationId xmlns:a16="http://schemas.microsoft.com/office/drawing/2014/main" id="{D317FBC0-AB49-4B85-B0DA-652B3C0A2110}"/>
              </a:ext>
            </a:extLst>
          </p:cNvPr>
          <p:cNvCxnSpPr>
            <a:cxnSpLocks/>
          </p:cNvCxnSpPr>
          <p:nvPr/>
        </p:nvCxnSpPr>
        <p:spPr>
          <a:xfrm flipV="1">
            <a:off x="6323594" y="3599638"/>
            <a:ext cx="3810000" cy="1099874"/>
          </a:xfrm>
          <a:prstGeom prst="curvedConnector3">
            <a:avLst>
              <a:gd name="adj1" fmla="val 50000"/>
            </a:avLst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103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002909" y="436126"/>
            <a:ext cx="344337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Russian Roulette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73E022-EEF1-4D73-B9C8-888EC5FD4165}"/>
              </a:ext>
            </a:extLst>
          </p:cNvPr>
          <p:cNvSpPr txBox="1"/>
          <p:nvPr/>
        </p:nvSpPr>
        <p:spPr>
          <a:xfrm>
            <a:off x="6533631" y="2580873"/>
            <a:ext cx="418854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probability 0&lt;P&lt;1,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fine.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probability 1- 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otherwise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454597-E428-4CD0-AE78-AF23A6BA6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81" y="3018077"/>
            <a:ext cx="4255123" cy="2111525"/>
          </a:xfrm>
          <a:prstGeom prst="rect">
            <a:avLst/>
          </a:prstGeom>
        </p:spPr>
      </p:pic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5259AAF2-A55E-4934-8D7A-13934C117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22946"/>
              </p:ext>
            </p:extLst>
          </p:nvPr>
        </p:nvGraphicFramePr>
        <p:xfrm>
          <a:off x="6005835" y="4073839"/>
          <a:ext cx="5584825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8" name="Equation" r:id="rId4" imgW="1777680" imgH="393480" progId="Equation.DSMT4">
                  <p:embed/>
                </p:oleObj>
              </mc:Choice>
              <mc:Fallback>
                <p:oleObj name="Equation" r:id="rId4" imgW="1777680" imgH="393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454BC5C-B069-4737-9335-87293CE85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05835" y="4073839"/>
                        <a:ext cx="5584825" cy="1230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153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80952" y="2834722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0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0774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黎曼积分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FDAB82-543D-43A4-A938-83CF48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66" y="1986710"/>
            <a:ext cx="3640827" cy="3090114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454BC5C-B069-4737-9335-87293CE85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955709"/>
              </p:ext>
            </p:extLst>
          </p:nvPr>
        </p:nvGraphicFramePr>
        <p:xfrm>
          <a:off x="7220809" y="3244429"/>
          <a:ext cx="2712721" cy="1032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6" name="Equation" r:id="rId4" imgW="863280" imgH="330120" progId="Equation.DSMT4">
                  <p:embed/>
                </p:oleObj>
              </mc:Choice>
              <mc:Fallback>
                <p:oleObj name="Equation" r:id="rId4" imgW="863280" imgH="33012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DBB84C99-E02B-4275-96D5-619273525D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20809" y="3244429"/>
                        <a:ext cx="2712721" cy="1032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974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Equation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0A9F01ED-B592-4F64-8816-76CB85DB9259}"/>
              </a:ext>
            </a:extLst>
          </p:cNvPr>
          <p:cNvSpPr/>
          <p:nvPr/>
        </p:nvSpPr>
        <p:spPr>
          <a:xfrm>
            <a:off x="7878290" y="3462874"/>
            <a:ext cx="3204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sp>
        <p:nvSpPr>
          <p:cNvPr id="346" name="MH_Number_1">
            <a:extLst>
              <a:ext uri="{FF2B5EF4-FFF2-40B4-BE49-F238E27FC236}">
                <a16:creationId xmlns:a16="http://schemas.microsoft.com/office/drawing/2014/main" id="{FA41FBDC-26D7-44D3-BB79-1DF7960674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36536" y="3366582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EFCF870B-6E32-47EA-82E5-8B505A22E31C}"/>
              </a:ext>
            </a:extLst>
          </p:cNvPr>
          <p:cNvCxnSpPr>
            <a:cxnSpLocks/>
          </p:cNvCxnSpPr>
          <p:nvPr/>
        </p:nvCxnSpPr>
        <p:spPr>
          <a:xfrm>
            <a:off x="7878291" y="3984025"/>
            <a:ext cx="32048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矩形 351">
            <a:extLst>
              <a:ext uri="{FF2B5EF4-FFF2-40B4-BE49-F238E27FC236}">
                <a16:creationId xmlns:a16="http://schemas.microsoft.com/office/drawing/2014/main" id="{11378E46-6DFF-492F-B686-9BC3868D8CFE}"/>
              </a:ext>
            </a:extLst>
          </p:cNvPr>
          <p:cNvSpPr/>
          <p:nvPr/>
        </p:nvSpPr>
        <p:spPr>
          <a:xfrm>
            <a:off x="2436691" y="4566935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重要性采样</a:t>
            </a:r>
          </a:p>
        </p:txBody>
      </p:sp>
      <p:sp>
        <p:nvSpPr>
          <p:cNvPr id="354" name="MH_Number_1">
            <a:extLst>
              <a:ext uri="{FF2B5EF4-FFF2-40B4-BE49-F238E27FC236}">
                <a16:creationId xmlns:a16="http://schemas.microsoft.com/office/drawing/2014/main" id="{B8F80132-F656-4484-9469-3D53AAC64B0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80181" y="4470643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5" name="直接连接符 354">
            <a:extLst>
              <a:ext uri="{FF2B5EF4-FFF2-40B4-BE49-F238E27FC236}">
                <a16:creationId xmlns:a16="http://schemas.microsoft.com/office/drawing/2014/main" id="{E3A14037-D98C-4E46-B08D-2D9080137619}"/>
              </a:ext>
            </a:extLst>
          </p:cNvPr>
          <p:cNvCxnSpPr>
            <a:cxnSpLocks/>
          </p:cNvCxnSpPr>
          <p:nvPr/>
        </p:nvCxnSpPr>
        <p:spPr>
          <a:xfrm>
            <a:off x="2421936" y="5088086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7319216-7620-4603-B0EA-620B7580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62" y="1986710"/>
            <a:ext cx="3621331" cy="315573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454BC5C-B069-4737-9335-87293CE85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82324"/>
              </p:ext>
            </p:extLst>
          </p:nvPr>
        </p:nvGraphicFramePr>
        <p:xfrm>
          <a:off x="7419975" y="3443288"/>
          <a:ext cx="23129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4" imgW="736560" imgH="203040" progId="Equation.DSMT4">
                  <p:embed/>
                </p:oleObj>
              </mc:Choice>
              <mc:Fallback>
                <p:oleObj name="Equation" r:id="rId4" imgW="736560" imgH="2030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454BC5C-B069-4737-9335-87293CE85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9975" y="3443288"/>
                        <a:ext cx="2312988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3E42463A-4C09-418E-A64C-7B0487D502D8}"/>
              </a:ext>
            </a:extLst>
          </p:cNvPr>
          <p:cNvSpPr/>
          <p:nvPr/>
        </p:nvSpPr>
        <p:spPr>
          <a:xfrm>
            <a:off x="1811526" y="40774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黎曼积分</a:t>
            </a:r>
          </a:p>
        </p:txBody>
      </p:sp>
    </p:spTree>
    <p:extLst>
      <p:ext uri="{BB962C8B-B14F-4D97-AF65-F5344CB8AC3E}">
        <p14:creationId xmlns:p14="http://schemas.microsoft.com/office/powerpoint/2010/main" val="55508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147305-9B92-4DCB-9C26-74670F59B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62" y="1986710"/>
            <a:ext cx="3621331" cy="310492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0454BC5C-B069-4737-9335-87293CE85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987754"/>
              </p:ext>
            </p:extLst>
          </p:nvPr>
        </p:nvGraphicFramePr>
        <p:xfrm>
          <a:off x="7081838" y="3086100"/>
          <a:ext cx="2990850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2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454BC5C-B069-4737-9335-87293CE85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1838" y="3086100"/>
                        <a:ext cx="2990850" cy="1349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8103A0BB-0DB4-4D5B-8B4B-6A1DF550DBD3}"/>
              </a:ext>
            </a:extLst>
          </p:cNvPr>
          <p:cNvSpPr/>
          <p:nvPr/>
        </p:nvSpPr>
        <p:spPr>
          <a:xfrm>
            <a:off x="1811526" y="40774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黎曼积分</a:t>
            </a:r>
          </a:p>
        </p:txBody>
      </p:sp>
    </p:spTree>
    <p:extLst>
      <p:ext uri="{BB962C8B-B14F-4D97-AF65-F5344CB8AC3E}">
        <p14:creationId xmlns:p14="http://schemas.microsoft.com/office/powerpoint/2010/main" val="3545057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6A39B9-969D-414F-9822-F0193941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62" y="2018009"/>
            <a:ext cx="3621331" cy="307362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03A0BB-0DB4-4D5B-8B4B-6A1DF550DBD3}"/>
              </a:ext>
            </a:extLst>
          </p:cNvPr>
          <p:cNvSpPr/>
          <p:nvPr/>
        </p:nvSpPr>
        <p:spPr>
          <a:xfrm>
            <a:off x="1811526" y="407743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黎曼积分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982C64B-F24C-4200-B845-2D3425C6DA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24677"/>
              </p:ext>
            </p:extLst>
          </p:nvPr>
        </p:nvGraphicFramePr>
        <p:xfrm>
          <a:off x="7079895" y="1859943"/>
          <a:ext cx="2404800" cy="108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4" name="Equation" r:id="rId4" imgW="952200" imgH="431640" progId="Equation.DSMT4">
                  <p:embed/>
                </p:oleObj>
              </mc:Choice>
              <mc:Fallback>
                <p:oleObj name="Equation" r:id="rId4" imgW="952200" imgH="4316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0454BC5C-B069-4737-9335-87293CE85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79895" y="1859943"/>
                        <a:ext cx="2404800" cy="1084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899E618-E9F0-4BED-913E-50D339236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47211"/>
              </p:ext>
            </p:extLst>
          </p:nvPr>
        </p:nvGraphicFramePr>
        <p:xfrm>
          <a:off x="7256138" y="3124913"/>
          <a:ext cx="1678704" cy="977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5" name="Equation" r:id="rId6" imgW="672840" imgH="393480" progId="Equation.DSMT4">
                  <p:embed/>
                </p:oleObj>
              </mc:Choice>
              <mc:Fallback>
                <p:oleObj name="Equation" r:id="rId6" imgW="67284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7A2BD956-21BA-43C8-8061-6CFF83CEBC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56138" y="3124913"/>
                        <a:ext cx="1678704" cy="977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BA5C1E3-565B-4A69-A3F6-7C0B04C2A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842334"/>
              </p:ext>
            </p:extLst>
          </p:nvPr>
        </p:nvGraphicFramePr>
        <p:xfrm>
          <a:off x="6900606" y="4388129"/>
          <a:ext cx="2763377" cy="106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6" name="Equation" r:id="rId8" imgW="1117440" imgH="431640" progId="Equation.DSMT4">
                  <p:embed/>
                </p:oleObj>
              </mc:Choice>
              <mc:Fallback>
                <p:oleObj name="Equation" r:id="rId8" imgW="111744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57EA0CB-0A53-480F-93EC-47A965E31B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00606" y="4388129"/>
                        <a:ext cx="2763377" cy="1062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02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9B3A9F-C9A2-401E-B175-A82DFC769818}"/>
              </a:ext>
            </a:extLst>
          </p:cNvPr>
          <p:cNvSpPr/>
          <p:nvPr/>
        </p:nvSpPr>
        <p:spPr>
          <a:xfrm>
            <a:off x="1401158" y="407743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D1A3689-650D-45F0-AD5A-5F5CE72E4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707479"/>
              </p:ext>
            </p:extLst>
          </p:nvPr>
        </p:nvGraphicFramePr>
        <p:xfrm>
          <a:off x="7688332" y="3429000"/>
          <a:ext cx="3327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Equation" r:id="rId3" imgW="1346040" imgH="431640" progId="Equation.DSMT4">
                  <p:embed/>
                </p:oleObj>
              </mc:Choice>
              <mc:Fallback>
                <p:oleObj name="Equation" r:id="rId3" imgW="1346040" imgH="4316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BBA5C1E3-565B-4A69-A3F6-7C0B04C2AB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8332" y="3429000"/>
                        <a:ext cx="3327400" cy="106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1702B402-CB88-4659-8F82-083B4118B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83" y="1800433"/>
            <a:ext cx="6285559" cy="14635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E1DE5C-AD0D-4B8D-A946-62D517963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47" y="4400992"/>
            <a:ext cx="6280795" cy="14775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03129C-62B8-48DD-B623-62272B53E6D3}"/>
              </a:ext>
            </a:extLst>
          </p:cNvPr>
          <p:cNvSpPr/>
          <p:nvPr/>
        </p:nvSpPr>
        <p:spPr>
          <a:xfrm>
            <a:off x="2989202" y="344967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均匀采样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8D8376-B7E1-4F30-BD55-F9A592828441}"/>
              </a:ext>
            </a:extLst>
          </p:cNvPr>
          <p:cNvSpPr/>
          <p:nvPr/>
        </p:nvSpPr>
        <p:spPr>
          <a:xfrm>
            <a:off x="2940040" y="60087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随机采样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097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401158" y="407743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B92CE2-8B5F-4F38-A7CF-18779BF4B550}"/>
              </a:ext>
            </a:extLst>
          </p:cNvPr>
          <p:cNvSpPr/>
          <p:nvPr/>
        </p:nvSpPr>
        <p:spPr>
          <a:xfrm>
            <a:off x="1404025" y="1428672"/>
            <a:ext cx="9724418" cy="1710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概率密度函数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(probability density function,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用于描述连续型随机变量所服从的概率分布。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概率分布函数或者累积分布函数（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cumulative distribution function,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CDF)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，直观的描述连续随机变量的概率分布。</a:t>
            </a:r>
          </a:p>
        </p:txBody>
      </p:sp>
      <p:sp>
        <p:nvSpPr>
          <p:cNvPr id="12" name="AutoShape 2" descr="https://picx.zhimg.com/80/v2-f47722fbf5a0eebef85536394516bd29_720w.webp?source=1940ef5c">
            <a:extLst>
              <a:ext uri="{FF2B5EF4-FFF2-40B4-BE49-F238E27FC236}">
                <a16:creationId xmlns:a16="http://schemas.microsoft.com/office/drawing/2014/main" id="{753CC925-6C3C-42A0-8215-EB3E7E64CC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Picture 4" descr="https://picx.zhimg.com/v2-f47722fbf5a0eebef85536394516bd29_r.jpg?source=1940ef5c">
            <a:extLst>
              <a:ext uri="{FF2B5EF4-FFF2-40B4-BE49-F238E27FC236}">
                <a16:creationId xmlns:a16="http://schemas.microsoft.com/office/drawing/2014/main" id="{41557AEA-06AA-464A-88E2-80D758A5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383" y="3429000"/>
            <a:ext cx="3566936" cy="295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5C5E764-D922-46B2-8D3B-B06DEF22E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655154"/>
              </p:ext>
            </p:extLst>
          </p:nvPr>
        </p:nvGraphicFramePr>
        <p:xfrm>
          <a:off x="6874684" y="3718668"/>
          <a:ext cx="1535112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2" name="Equation" r:id="rId4" imgW="812520" imgH="1104840" progId="Equation.DSMT4">
                  <p:embed/>
                </p:oleObj>
              </mc:Choice>
              <mc:Fallback>
                <p:oleObj name="Equation" r:id="rId4" imgW="812520" imgH="11048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38F4EE75-642A-4688-B6CC-3EF5E8FAC0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74684" y="3718668"/>
                        <a:ext cx="1535112" cy="208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78417955-D82B-405E-8DD5-7C647BC744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801067"/>
              </p:ext>
            </p:extLst>
          </p:nvPr>
        </p:nvGraphicFramePr>
        <p:xfrm>
          <a:off x="3292780" y="1520229"/>
          <a:ext cx="6238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3" name="Equation" r:id="rId6" imgW="330120" imgH="203040" progId="Equation.DSMT4">
                  <p:embed/>
                </p:oleObj>
              </mc:Choice>
              <mc:Fallback>
                <p:oleObj name="Equation" r:id="rId6" imgW="330120" imgH="20304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DD5A78E-F06F-4A96-B2CE-2B5186493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92780" y="1520229"/>
                        <a:ext cx="623887" cy="38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33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9B3A9F-C9A2-401E-B175-A82DFC769818}"/>
              </a:ext>
            </a:extLst>
          </p:cNvPr>
          <p:cNvSpPr/>
          <p:nvPr/>
        </p:nvSpPr>
        <p:spPr>
          <a:xfrm>
            <a:off x="1401158" y="407743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2DDD189-FDC5-46E3-809A-83AFD9D43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37453"/>
              </p:ext>
            </p:extLst>
          </p:nvPr>
        </p:nvGraphicFramePr>
        <p:xfrm>
          <a:off x="2103609" y="3609767"/>
          <a:ext cx="33274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9" name="Equation" r:id="rId3" imgW="1346040" imgH="431640" progId="Equation.DSMT4">
                  <p:embed/>
                </p:oleObj>
              </mc:Choice>
              <mc:Fallback>
                <p:oleObj name="Equation" r:id="rId3" imgW="1346040" imgH="4316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D1A3689-650D-45F0-AD5A-5F5CE72E43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3609" y="3609767"/>
                        <a:ext cx="3327400" cy="1063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E4B515E-3D9B-4413-9354-2C46BBEED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705322"/>
              </p:ext>
            </p:extLst>
          </p:nvPr>
        </p:nvGraphicFramePr>
        <p:xfrm>
          <a:off x="8199260" y="3656599"/>
          <a:ext cx="2386013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0" name="Equation" r:id="rId5" imgW="965160" imgH="393480" progId="Equation.DSMT4">
                  <p:embed/>
                </p:oleObj>
              </mc:Choice>
              <mc:Fallback>
                <p:oleObj name="Equation" r:id="rId5" imgW="96516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2DDD189-FDC5-46E3-809A-83AFD9D43E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99260" y="3656599"/>
                        <a:ext cx="2386013" cy="969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033F424-F65F-4338-A19C-98D1E6644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22520"/>
              </p:ext>
            </p:extLst>
          </p:nvPr>
        </p:nvGraphicFramePr>
        <p:xfrm>
          <a:off x="4998243" y="4962597"/>
          <a:ext cx="28241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1" name="Equation" r:id="rId7" imgW="1143000" imgH="457200" progId="Equation.DSMT4">
                  <p:embed/>
                </p:oleObj>
              </mc:Choice>
              <mc:Fallback>
                <p:oleObj name="Equation" r:id="rId7" imgW="1143000" imgH="457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2DDD189-FDC5-46E3-809A-83AFD9D43E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98243" y="4962597"/>
                        <a:ext cx="2824163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7E2A7077-597D-4A96-B96E-9AFC91EF1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31" y="1732310"/>
            <a:ext cx="6285559" cy="14635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22E09EC-DA71-45E8-BFA4-B003CB757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7606" y="1732310"/>
            <a:ext cx="4299377" cy="1469092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920A6B54-3854-4BE4-B32D-F438CE64E9BE}"/>
              </a:ext>
            </a:extLst>
          </p:cNvPr>
          <p:cNvSpPr/>
          <p:nvPr/>
        </p:nvSpPr>
        <p:spPr>
          <a:xfrm>
            <a:off x="6914945" y="2398580"/>
            <a:ext cx="440452" cy="298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C9C6FD0-8FF1-4CA2-8A52-1E5D9DC407C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48036" y="4334665"/>
            <a:ext cx="950207" cy="1191494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75F9088-C194-42AE-8271-8FFC613A8627}"/>
              </a:ext>
            </a:extLst>
          </p:cNvPr>
          <p:cNvCxnSpPr>
            <a:cxnSpLocks/>
          </p:cNvCxnSpPr>
          <p:nvPr/>
        </p:nvCxnSpPr>
        <p:spPr>
          <a:xfrm flipH="1">
            <a:off x="7610439" y="4368483"/>
            <a:ext cx="1936685" cy="1447611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0DAB203-F06C-4FEB-84F8-F6976A3876E3}"/>
              </a:ext>
            </a:extLst>
          </p:cNvPr>
          <p:cNvCxnSpPr>
            <a:cxnSpLocks/>
          </p:cNvCxnSpPr>
          <p:nvPr/>
        </p:nvCxnSpPr>
        <p:spPr>
          <a:xfrm flipH="1">
            <a:off x="9543470" y="3012200"/>
            <a:ext cx="3654" cy="1000341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832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2" descr="https://picx.zhimg.com/80/v2-f47722fbf5a0eebef85536394516bd29_720w.webp?source=1940ef5c">
            <a:extLst>
              <a:ext uri="{FF2B5EF4-FFF2-40B4-BE49-F238E27FC236}">
                <a16:creationId xmlns:a16="http://schemas.microsoft.com/office/drawing/2014/main" id="{4B42F1C1-157F-485C-A25C-40D1A294C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3872" y="302504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0CA48127-7103-44DF-8B79-9ECBD737CDE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05585" y="2081262"/>
          <a:ext cx="18478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2" name="Equation" r:id="rId4" imgW="977760" imgH="431640" progId="Equation.DSMT4">
                  <p:embed/>
                </p:oleObj>
              </mc:Choice>
              <mc:Fallback>
                <p:oleObj name="Equation" r:id="rId4" imgW="97776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0CA48127-7103-44DF-8B79-9ECBD737CD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5585" y="2081262"/>
                        <a:ext cx="18478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A76ACB02-B897-409A-9944-FAFA98B1E890}"/>
              </a:ext>
            </a:extLst>
          </p:cNvPr>
          <p:cNvGrpSpPr/>
          <p:nvPr/>
        </p:nvGrpSpPr>
        <p:grpSpPr>
          <a:xfrm>
            <a:off x="1319718" y="1416674"/>
            <a:ext cx="9228307" cy="874407"/>
            <a:chOff x="1329446" y="1668232"/>
            <a:chExt cx="9228307" cy="87440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7E629FD-519F-47DB-BA95-EF79C4898DDE}"/>
                </a:ext>
              </a:extLst>
            </p:cNvPr>
            <p:cNvSpPr/>
            <p:nvPr/>
          </p:nvSpPr>
          <p:spPr>
            <a:xfrm>
              <a:off x="1329446" y="1668232"/>
              <a:ext cx="9228307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对于离散随机变量    ，假设其值    对应的抽样概率为    ，则该随机变量的数学期望或称为均值</a:t>
              </a:r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EB7A5796-FBF1-4027-A6C9-1E7D3D50C645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681277" y="1792697"/>
            <a:ext cx="336550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3" name="Equation" r:id="rId6" imgW="177480" imgH="164880" progId="Equation.DSMT4">
                    <p:embed/>
                  </p:oleObj>
                </mc:Choice>
                <mc:Fallback>
                  <p:oleObj name="Equation" r:id="rId6" imgW="177480" imgH="16488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EB7A5796-FBF1-4027-A6C9-1E7D3D50C6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681277" y="1792697"/>
                          <a:ext cx="336550" cy="31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A98B64EA-7548-400B-A03B-4576F09DCCA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127892" y="1712915"/>
            <a:ext cx="288925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4" name="Equation" r:id="rId8" imgW="152280" imgH="228600" progId="Equation.DSMT4">
                    <p:embed/>
                  </p:oleObj>
                </mc:Choice>
                <mc:Fallback>
                  <p:oleObj name="Equation" r:id="rId8" imgW="152280" imgH="22860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A98B64EA-7548-400B-A03B-4576F09DCC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27892" y="1712915"/>
                          <a:ext cx="288925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B8834F99-2137-484E-AF07-B57A13289CC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223328" y="1672047"/>
            <a:ext cx="314325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5" name="Equation" r:id="rId10" imgW="164880" imgH="228600" progId="Equation.DSMT4">
                    <p:embed/>
                  </p:oleObj>
                </mc:Choice>
                <mc:Fallback>
                  <p:oleObj name="Equation" r:id="rId10" imgW="164880" imgH="2286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B8834F99-2137-484E-AF07-B57A13289CC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7223328" y="1672047"/>
                          <a:ext cx="314325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67176A-1BE1-4B0C-848D-82301A809CA0}"/>
              </a:ext>
            </a:extLst>
          </p:cNvPr>
          <p:cNvGrpSpPr/>
          <p:nvPr/>
        </p:nvGrpSpPr>
        <p:grpSpPr>
          <a:xfrm>
            <a:off x="1192582" y="2944156"/>
            <a:ext cx="9228307" cy="466571"/>
            <a:chOff x="1258110" y="3235105"/>
            <a:chExt cx="9228307" cy="4665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D9931A-7C44-48E9-81DF-4B299D0D4C10}"/>
                </a:ext>
              </a:extLst>
            </p:cNvPr>
            <p:cNvSpPr/>
            <p:nvPr/>
          </p:nvSpPr>
          <p:spPr>
            <a:xfrm>
              <a:off x="1258110" y="3235105"/>
              <a:ext cx="9228307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对于连续随机变量    ，其期望为随机变量     值与其概率密度函数     的乘积</a:t>
              </a:r>
            </a:p>
          </p:txBody>
        </p:sp>
        <p:graphicFrame>
          <p:nvGraphicFramePr>
            <p:cNvPr id="19" name="对象 18">
              <a:extLst>
                <a:ext uri="{FF2B5EF4-FFF2-40B4-BE49-F238E27FC236}">
                  <a16:creationId xmlns:a16="http://schemas.microsoft.com/office/drawing/2014/main" id="{D169CB68-5AED-4B80-93BA-B675E4F18A4A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609941" y="3359570"/>
            <a:ext cx="336550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6" name="Equation" r:id="rId12" imgW="177480" imgH="164880" progId="Equation.DSMT4">
                    <p:embed/>
                  </p:oleObj>
                </mc:Choice>
                <mc:Fallback>
                  <p:oleObj name="Equation" r:id="rId12" imgW="177480" imgH="164880" progId="Equation.DSMT4">
                    <p:embed/>
                    <p:pic>
                      <p:nvPicPr>
                        <p:cNvPr id="19" name="对象 18">
                          <a:extLst>
                            <a:ext uri="{FF2B5EF4-FFF2-40B4-BE49-F238E27FC236}">
                              <a16:creationId xmlns:a16="http://schemas.microsoft.com/office/drawing/2014/main" id="{D169CB68-5AED-4B80-93BA-B675E4F18A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609941" y="3359570"/>
                          <a:ext cx="336550" cy="31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9">
              <a:extLst>
                <a:ext uri="{FF2B5EF4-FFF2-40B4-BE49-F238E27FC236}">
                  <a16:creationId xmlns:a16="http://schemas.microsoft.com/office/drawing/2014/main" id="{1F966203-8598-4309-AD1A-DBD3CA692CE0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993265" y="3268289"/>
            <a:ext cx="288925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7" name="Equation" r:id="rId14" imgW="152280" imgH="228600" progId="Equation.DSMT4">
                    <p:embed/>
                  </p:oleObj>
                </mc:Choice>
                <mc:Fallback>
                  <p:oleObj name="Equation" r:id="rId14" imgW="152280" imgH="228600" progId="Equation.DSMT4">
                    <p:embed/>
                    <p:pic>
                      <p:nvPicPr>
                        <p:cNvPr id="20" name="对象 19">
                          <a:extLst>
                            <a:ext uri="{FF2B5EF4-FFF2-40B4-BE49-F238E27FC236}">
                              <a16:creationId xmlns:a16="http://schemas.microsoft.com/office/drawing/2014/main" id="{1F966203-8598-4309-AD1A-DBD3CA692C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993265" y="3268289"/>
                          <a:ext cx="288925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C12CD580-41AC-481D-960D-3F3DAECDAFC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8350951" y="3268288"/>
            <a:ext cx="314325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8" name="Equation" r:id="rId16" imgW="164880" imgH="228600" progId="Equation.DSMT4">
                    <p:embed/>
                  </p:oleObj>
                </mc:Choice>
                <mc:Fallback>
                  <p:oleObj name="Equation" r:id="rId16" imgW="164880" imgH="22860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C12CD580-41AC-481D-960D-3F3DAECDAF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8350951" y="3268288"/>
                          <a:ext cx="314325" cy="4333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A1F6F8A4-04E9-4CD7-9BEE-764FD93CFA1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06933" y="3442824"/>
          <a:ext cx="22304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9" name="Equation" r:id="rId18" imgW="1180800" imgH="457200" progId="Equation.DSMT4">
                  <p:embed/>
                </p:oleObj>
              </mc:Choice>
              <mc:Fallback>
                <p:oleObj name="Equation" r:id="rId18" imgW="1180800" imgH="4572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A1F6F8A4-04E9-4CD7-9BEE-764FD93CF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06933" y="3442824"/>
                        <a:ext cx="2230438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C8AC5C-5BFC-472C-8D1F-A895D4F7BEAE}"/>
              </a:ext>
            </a:extLst>
          </p:cNvPr>
          <p:cNvGrpSpPr/>
          <p:nvPr/>
        </p:nvGrpSpPr>
        <p:grpSpPr>
          <a:xfrm>
            <a:off x="1319718" y="4368137"/>
            <a:ext cx="9228307" cy="874407"/>
            <a:chOff x="1329445" y="4678514"/>
            <a:chExt cx="9228307" cy="87440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08462CE-DE35-490B-B7E9-52D19422C209}"/>
                </a:ext>
              </a:extLst>
            </p:cNvPr>
            <p:cNvSpPr/>
            <p:nvPr/>
          </p:nvSpPr>
          <p:spPr>
            <a:xfrm>
              <a:off x="1329445" y="4678514"/>
              <a:ext cx="9228307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以随机变量    为自变量的函数                 ，知道随机变量    的概率分布，对于随机变量   的数学期望</a:t>
              </a:r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EBAA99C8-D6AC-4C6A-BE63-23266A02231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000338" y="4791477"/>
            <a:ext cx="336550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0" name="Equation" r:id="rId20" imgW="177480" imgH="164880" progId="Equation.DSMT4">
                    <p:embed/>
                  </p:oleObj>
                </mc:Choice>
                <mc:Fallback>
                  <p:oleObj name="Equation" r:id="rId20" imgW="177480" imgH="1648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EBAA99C8-D6AC-4C6A-BE63-23266A02231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3000338" y="4791477"/>
                          <a:ext cx="336550" cy="31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>
              <a:extLst>
                <a:ext uri="{FF2B5EF4-FFF2-40B4-BE49-F238E27FC236}">
                  <a16:creationId xmlns:a16="http://schemas.microsoft.com/office/drawing/2014/main" id="{2F6B2317-66C9-4105-A286-351B277360D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4900815" y="4783952"/>
            <a:ext cx="117316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1" name="Equation" r:id="rId21" imgW="622080" imgH="203040" progId="Equation.DSMT4">
                    <p:embed/>
                  </p:oleObj>
                </mc:Choice>
                <mc:Fallback>
                  <p:oleObj name="Equation" r:id="rId21" imgW="622080" imgH="203040" progId="Equation.DSMT4">
                    <p:embed/>
                    <p:pic>
                      <p:nvPicPr>
                        <p:cNvPr id="30" name="对象 29">
                          <a:extLst>
                            <a:ext uri="{FF2B5EF4-FFF2-40B4-BE49-F238E27FC236}">
                              <a16:creationId xmlns:a16="http://schemas.microsoft.com/office/drawing/2014/main" id="{2F6B2317-66C9-4105-A286-351B277360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900815" y="4783952"/>
                          <a:ext cx="1173162" cy="384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F4C33352-3C1E-424F-A801-8E3AD239F85F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636942" y="4790445"/>
            <a:ext cx="336550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2" name="Equation" r:id="rId23" imgW="177480" imgH="164880" progId="Equation.DSMT4">
                    <p:embed/>
                  </p:oleObj>
                </mc:Choice>
                <mc:Fallback>
                  <p:oleObj name="Equation" r:id="rId23" imgW="1774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F4C33352-3C1E-424F-A801-8E3AD239F8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636942" y="4790445"/>
                          <a:ext cx="336550" cy="31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146CBE3B-EAAB-4268-9E5D-9AB36347826E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634248" y="5189768"/>
            <a:ext cx="263525" cy="312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3" name="Equation" r:id="rId24" imgW="139680" imgH="164880" progId="Equation.DSMT4">
                    <p:embed/>
                  </p:oleObj>
                </mc:Choice>
                <mc:Fallback>
                  <p:oleObj name="Equation" r:id="rId24" imgW="139680" imgH="16488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146CBE3B-EAAB-4268-9E5D-9AB36347826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1634248" y="5189768"/>
                          <a:ext cx="263525" cy="3127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B5B59263-B1CB-4B26-9E5C-AB126D8B0B7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03675" y="4940300"/>
          <a:ext cx="3525838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4" name="Equation" r:id="rId26" imgW="1866600" imgH="431640" progId="Equation.DSMT4">
                  <p:embed/>
                </p:oleObj>
              </mc:Choice>
              <mc:Fallback>
                <p:oleObj name="Equation" r:id="rId26" imgW="1866600" imgH="431640" progId="Equation.DSMT4">
                  <p:embed/>
                  <p:pic>
                    <p:nvPicPr>
                      <p:cNvPr id="33" name="对象 32">
                        <a:extLst>
                          <a:ext uri="{FF2B5EF4-FFF2-40B4-BE49-F238E27FC236}">
                            <a16:creationId xmlns:a16="http://schemas.microsoft.com/office/drawing/2014/main" id="{B5B59263-B1CB-4B26-9E5C-AB126D8B0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003675" y="4940300"/>
                        <a:ext cx="3525838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CF3FD4A0-0D83-4F71-821F-7F0759995C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40163" y="5732463"/>
          <a:ext cx="39338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5" name="Equation" r:id="rId28" imgW="2082600" imgH="457200" progId="Equation.DSMT4">
                  <p:embed/>
                </p:oleObj>
              </mc:Choice>
              <mc:Fallback>
                <p:oleObj name="Equation" r:id="rId28" imgW="2082600" imgH="457200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CF3FD4A0-0D83-4F71-821F-7F0759995C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840163" y="5732463"/>
                        <a:ext cx="393382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32DE8162-760D-4D45-8329-3E0D67F0B209}"/>
              </a:ext>
            </a:extLst>
          </p:cNvPr>
          <p:cNvSpPr/>
          <p:nvPr/>
        </p:nvSpPr>
        <p:spPr>
          <a:xfrm>
            <a:off x="1401158" y="407743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</p:spTree>
    <p:extLst>
      <p:ext uri="{BB962C8B-B14F-4D97-AF65-F5344CB8AC3E}">
        <p14:creationId xmlns:p14="http://schemas.microsoft.com/office/powerpoint/2010/main" val="132732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7A20A8-F648-463D-86D9-D0A821C8F6C2}"/>
              </a:ext>
            </a:extLst>
          </p:cNvPr>
          <p:cNvSpPr/>
          <p:nvPr/>
        </p:nvSpPr>
        <p:spPr>
          <a:xfrm>
            <a:off x="1401158" y="407743"/>
            <a:ext cx="264687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蒙特卡洛积分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9ED1A33A-3CEB-448C-8115-730504D22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369582"/>
              </p:ext>
            </p:extLst>
          </p:nvPr>
        </p:nvGraphicFramePr>
        <p:xfrm>
          <a:off x="697859" y="1823892"/>
          <a:ext cx="2824163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5" name="Equation" r:id="rId3" imgW="1143000" imgH="457200" progId="Equation.DSMT4">
                  <p:embed/>
                </p:oleObj>
              </mc:Choice>
              <mc:Fallback>
                <p:oleObj name="Equation" r:id="rId3" imgW="1143000" imgH="4572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033F424-F65F-4338-A19C-98D1E6644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859" y="1823892"/>
                        <a:ext cx="2824163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0C424D4-0486-4DCD-9084-B2C4CA7A1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413353"/>
              </p:ext>
            </p:extLst>
          </p:nvPr>
        </p:nvGraphicFramePr>
        <p:xfrm>
          <a:off x="1342885" y="4737790"/>
          <a:ext cx="922655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6" name="Equation" r:id="rId5" imgW="3733560" imgH="457200" progId="Equation.DSMT4">
                  <p:embed/>
                </p:oleObj>
              </mc:Choice>
              <mc:Fallback>
                <p:oleObj name="Equation" r:id="rId5" imgW="3733560" imgH="4572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ED1A33A-3CEB-448C-8115-730504D22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2885" y="4737790"/>
                        <a:ext cx="9226550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D85402-DCC0-49D1-913E-E0C2A653E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414606"/>
              </p:ext>
            </p:extLst>
          </p:nvPr>
        </p:nvGraphicFramePr>
        <p:xfrm>
          <a:off x="4217688" y="1920123"/>
          <a:ext cx="329565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7" name="Equation" r:id="rId7" imgW="1333440" imgH="431640" progId="Equation.DSMT4">
                  <p:embed/>
                </p:oleObj>
              </mc:Choice>
              <mc:Fallback>
                <p:oleObj name="Equation" r:id="rId7" imgW="1333440" imgH="4316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9ED1A33A-3CEB-448C-8115-730504D222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17688" y="1920123"/>
                        <a:ext cx="3295650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80AAB0-FD84-48ED-A4EE-3F0108F96A3D}"/>
              </a:ext>
            </a:extLst>
          </p:cNvPr>
          <p:cNvCxnSpPr>
            <a:cxnSpLocks/>
          </p:cNvCxnSpPr>
          <p:nvPr/>
        </p:nvCxnSpPr>
        <p:spPr>
          <a:xfrm>
            <a:off x="2438031" y="3082397"/>
            <a:ext cx="950207" cy="1191494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8C1800E-E104-4199-9ABB-3651FB589443}"/>
              </a:ext>
            </a:extLst>
          </p:cNvPr>
          <p:cNvCxnSpPr>
            <a:cxnSpLocks/>
          </p:cNvCxnSpPr>
          <p:nvPr/>
        </p:nvCxnSpPr>
        <p:spPr>
          <a:xfrm>
            <a:off x="5407742" y="2951017"/>
            <a:ext cx="247077" cy="1541310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36A8762F-F291-40C7-808F-9AD009408B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046806"/>
              </p:ext>
            </p:extLst>
          </p:nvPr>
        </p:nvGraphicFramePr>
        <p:xfrm>
          <a:off x="7846862" y="2108241"/>
          <a:ext cx="3859213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8" name="Equation" r:id="rId9" imgW="1562040" imgH="279360" progId="Equation.DSMT4">
                  <p:embed/>
                </p:oleObj>
              </mc:Choice>
              <mc:Fallback>
                <p:oleObj name="Equation" r:id="rId9" imgW="1562040" imgH="27936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D85402-DCC0-49D1-913E-E0C2A653E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46862" y="2108241"/>
                        <a:ext cx="3859213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325B111-2DE8-4166-9BAE-452467D453AF}"/>
              </a:ext>
            </a:extLst>
          </p:cNvPr>
          <p:cNvCxnSpPr>
            <a:cxnSpLocks/>
          </p:cNvCxnSpPr>
          <p:nvPr/>
        </p:nvCxnSpPr>
        <p:spPr>
          <a:xfrm flipH="1">
            <a:off x="8422600" y="2797216"/>
            <a:ext cx="1110242" cy="172942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49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88730" y="2834722"/>
            <a:ext cx="326243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重要性采样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5" y="436126"/>
            <a:ext cx="182614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球面采样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47282B-9BA0-45EB-AE26-E3417BCE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57" y="2121283"/>
            <a:ext cx="3586698" cy="35072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353ED06-DCED-48C9-8DDE-5DA90A36C4BC}"/>
              </a:ext>
            </a:extLst>
          </p:cNvPr>
          <p:cNvSpPr/>
          <p:nvPr/>
        </p:nvSpPr>
        <p:spPr>
          <a:xfrm>
            <a:off x="5042172" y="1999525"/>
            <a:ext cx="6997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给定球面上的方向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                           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   和   的一维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5A0CC86-F76B-4ED1-9414-E2FD37AD83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86315"/>
              </p:ext>
            </p:extLst>
          </p:nvPr>
        </p:nvGraphicFramePr>
        <p:xfrm>
          <a:off x="7402461" y="2032508"/>
          <a:ext cx="1849437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4" name="Equation" r:id="rId4" imgW="1257120" imgH="203040" progId="Equation.DSMT4">
                  <p:embed/>
                </p:oleObj>
              </mc:Choice>
              <mc:Fallback>
                <p:oleObj name="Equation" r:id="rId4" imgW="1257120" imgH="2030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9167074-CACA-4D66-BAAE-772D0907E8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2461" y="2032508"/>
                        <a:ext cx="1849437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B76CA6D-0D7B-41B0-BC5E-6A578A949F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653268"/>
              </p:ext>
            </p:extLst>
          </p:nvPr>
        </p:nvGraphicFramePr>
        <p:xfrm>
          <a:off x="6021366" y="2660164"/>
          <a:ext cx="9890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5" name="Equation" r:id="rId6" imgW="672840" imgH="393480" progId="Equation.DSMT4">
                  <p:embed/>
                </p:oleObj>
              </mc:Choice>
              <mc:Fallback>
                <p:oleObj name="Equation" r:id="rId6" imgW="67284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05A0CC86-F76B-4ED1-9414-E2FD37AD8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21366" y="2660164"/>
                        <a:ext cx="98901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293F383-986E-4271-A761-4B510EF71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3000919"/>
              </p:ext>
            </p:extLst>
          </p:nvPr>
        </p:nvGraphicFramePr>
        <p:xfrm>
          <a:off x="7782489" y="2854269"/>
          <a:ext cx="19431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6" name="Equation" r:id="rId8" imgW="1320480" imgH="203040" progId="Equation.DSMT4">
                  <p:embed/>
                </p:oleObj>
              </mc:Choice>
              <mc:Fallback>
                <p:oleObj name="Equation" r:id="rId8" imgW="1320480" imgH="2030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B76CA6D-0D7B-41B0-BC5E-6A578A949F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82489" y="2854269"/>
                        <a:ext cx="1943100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05E6CBC-D988-4EC8-83A0-6B689780F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377296"/>
              </p:ext>
            </p:extLst>
          </p:nvPr>
        </p:nvGraphicFramePr>
        <p:xfrm>
          <a:off x="9803376" y="2053090"/>
          <a:ext cx="1873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7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293F383-986E-4271-A761-4B510EF71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803376" y="2053090"/>
                        <a:ext cx="187325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E6ECA60-EB54-4D74-A2F7-4B9E83891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2044"/>
              </p:ext>
            </p:extLst>
          </p:nvPr>
        </p:nvGraphicFramePr>
        <p:xfrm>
          <a:off x="10271173" y="2033426"/>
          <a:ext cx="1873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8" name="Equation" r:id="rId12" imgW="126720" imgH="203040" progId="Equation.DSMT4">
                  <p:embed/>
                </p:oleObj>
              </mc:Choice>
              <mc:Fallback>
                <p:oleObj name="Equation" r:id="rId12" imgW="126720" imgH="20304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05E6CBC-D988-4EC8-83A0-6B689780F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71173" y="2033426"/>
                        <a:ext cx="1873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EDB4E391-F7A6-4BAC-A4E4-3CEF512B9E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56517"/>
              </p:ext>
            </p:extLst>
          </p:nvPr>
        </p:nvGraphicFramePr>
        <p:xfrm>
          <a:off x="5736784" y="4140059"/>
          <a:ext cx="16843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9" name="Equation" r:id="rId14" imgW="1143000" imgH="393480" progId="Equation.DSMT4">
                  <p:embed/>
                </p:oleObj>
              </mc:Choice>
              <mc:Fallback>
                <p:oleObj name="Equation" r:id="rId14" imgW="1143000" imgH="393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293F383-986E-4271-A761-4B510EF71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36784" y="4140059"/>
                        <a:ext cx="168433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F7B7A3D0-E8F0-42EA-BC81-B2D0AB8FE93B}"/>
              </a:ext>
            </a:extLst>
          </p:cNvPr>
          <p:cNvGrpSpPr/>
          <p:nvPr/>
        </p:nvGrpSpPr>
        <p:grpSpPr>
          <a:xfrm>
            <a:off x="5131971" y="3540347"/>
            <a:ext cx="4198585" cy="369332"/>
            <a:chOff x="5038826" y="4119812"/>
            <a:chExt cx="4198585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DE49AFF-4A21-48F5-A65A-CEAF9E007FE4}"/>
                </a:ext>
              </a:extLst>
            </p:cNvPr>
            <p:cNvSpPr/>
            <p:nvPr/>
          </p:nvSpPr>
          <p:spPr>
            <a:xfrm>
              <a:off x="5038826" y="4119812"/>
              <a:ext cx="4198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取均匀随机数    和    用于生成球面坐标</a:t>
              </a:r>
              <a:endParaRPr lang="zh-CN" altLang="en-US" dirty="0"/>
            </a:p>
          </p:txBody>
        </p:sp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181A37EE-4358-4EA9-AB15-9F4197AD81E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58802473"/>
                </p:ext>
              </p:extLst>
            </p:nvPr>
          </p:nvGraphicFramePr>
          <p:xfrm>
            <a:off x="6564466" y="4119812"/>
            <a:ext cx="18732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00" name="Equation" r:id="rId16" imgW="126720" imgH="228600" progId="Equation.DSMT4">
                    <p:embed/>
                  </p:oleObj>
                </mc:Choice>
                <mc:Fallback>
                  <p:oleObj name="Equation" r:id="rId16" imgW="126720" imgH="22860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05E6CBC-D988-4EC8-83A0-6B689780F0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564466" y="4119812"/>
                          <a:ext cx="187325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F75B2DCE-A5E7-4266-9DC2-C52FB15E00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6722341"/>
                </p:ext>
              </p:extLst>
            </p:nvPr>
          </p:nvGraphicFramePr>
          <p:xfrm>
            <a:off x="7035724" y="4119812"/>
            <a:ext cx="20478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01" name="Equation" r:id="rId18" imgW="139680" imgH="228600" progId="Equation.DSMT4">
                    <p:embed/>
                  </p:oleObj>
                </mc:Choice>
                <mc:Fallback>
                  <p:oleObj name="Equation" r:id="rId18" imgW="139680" imgH="2286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181A37EE-4358-4EA9-AB15-9F4197AD81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7035724" y="4119812"/>
                          <a:ext cx="204787" cy="334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165EB8FF-FB58-4725-8B73-D90696D74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006422"/>
              </p:ext>
            </p:extLst>
          </p:nvPr>
        </p:nvGraphicFramePr>
        <p:xfrm>
          <a:off x="7782489" y="4235032"/>
          <a:ext cx="202088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2" name="Equation" r:id="rId20" imgW="1371600" imgH="330120" progId="Equation.DSMT4">
                  <p:embed/>
                </p:oleObj>
              </mc:Choice>
              <mc:Fallback>
                <p:oleObj name="Equation" r:id="rId20" imgW="1371600" imgH="3301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DB4E391-F7A6-4BAC-A4E4-3CEF512B9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82489" y="4235032"/>
                        <a:ext cx="2020887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A08B6536-097B-4E68-AD1C-CC19D0120E58}"/>
              </a:ext>
            </a:extLst>
          </p:cNvPr>
          <p:cNvSpPr/>
          <p:nvPr/>
        </p:nvSpPr>
        <p:spPr>
          <a:xfrm>
            <a:off x="5131971" y="5081169"/>
            <a:ext cx="5652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生成一个朝向         方向的单位向量，写为笛卡尔坐标</a:t>
            </a:r>
            <a:endParaRPr lang="zh-CN" altLang="en-US" dirty="0"/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28EBB155-97F5-45EE-8B4D-A62245676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812196"/>
              </p:ext>
            </p:extLst>
          </p:nvPr>
        </p:nvGraphicFramePr>
        <p:xfrm>
          <a:off x="6646570" y="5116610"/>
          <a:ext cx="5397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3" name="Equation" r:id="rId22" imgW="368280" imgH="203040" progId="Equation.DSMT4">
                  <p:embed/>
                </p:oleObj>
              </mc:Choice>
              <mc:Fallback>
                <p:oleObj name="Equation" r:id="rId22" imgW="368280" imgH="20304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F75B2DCE-A5E7-4266-9DC2-C52FB15E0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46570" y="5116610"/>
                        <a:ext cx="539750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E4A7098-F943-4E4C-8FE1-9498F4C650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907570"/>
              </p:ext>
            </p:extLst>
          </p:nvPr>
        </p:nvGraphicFramePr>
        <p:xfrm>
          <a:off x="5625076" y="5725003"/>
          <a:ext cx="190775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4" name="Equation" r:id="rId24" imgW="1054080" imgH="203040" progId="Equation.DSMT4">
                  <p:embed/>
                </p:oleObj>
              </mc:Choice>
              <mc:Fallback>
                <p:oleObj name="Equation" r:id="rId24" imgW="1054080" imgH="20304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6C97C9-48F8-4054-99A4-0B540969A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25076" y="5725003"/>
                        <a:ext cx="190775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5CC393A1-17D3-4ED2-B12E-649163627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262322"/>
              </p:ext>
            </p:extLst>
          </p:nvPr>
        </p:nvGraphicFramePr>
        <p:xfrm>
          <a:off x="7782489" y="5737464"/>
          <a:ext cx="1885537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5" name="Equation" r:id="rId26" imgW="1041120" imgH="203040" progId="Equation.DSMT4">
                  <p:embed/>
                </p:oleObj>
              </mc:Choice>
              <mc:Fallback>
                <p:oleObj name="Equation" r:id="rId26" imgW="1041120" imgH="2030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E4A7098-F943-4E4C-8FE1-9498F4C6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82489" y="5737464"/>
                        <a:ext cx="1885537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9BA97FDC-EB3B-4278-904B-CD5F5FD7E9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33676"/>
              </p:ext>
            </p:extLst>
          </p:nvPr>
        </p:nvGraphicFramePr>
        <p:xfrm>
          <a:off x="9803376" y="5749385"/>
          <a:ext cx="120137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06" name="Equation" r:id="rId28" imgW="660240" imgH="203040" progId="Equation.DSMT4">
                  <p:embed/>
                </p:oleObj>
              </mc:Choice>
              <mc:Fallback>
                <p:oleObj name="Equation" r:id="rId28" imgW="660240" imgH="20304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E4A7098-F943-4E4C-8FE1-9498F4C6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803376" y="5749385"/>
                        <a:ext cx="120137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59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13064" y="2834722"/>
            <a:ext cx="601376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Rendering Equation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6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半球采样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F4D82-EB86-4747-8FA9-8834763C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92" y="3010342"/>
            <a:ext cx="2300630" cy="1706301"/>
          </a:xfrm>
          <a:prstGeom prst="rect">
            <a:avLst/>
          </a:prstGeom>
        </p:spPr>
      </p:pic>
      <p:sp>
        <p:nvSpPr>
          <p:cNvPr id="3" name="AutoShape 4" descr="https://pic3.zhimg.com/80/45dad5938a626fab2c9a6365856e066e_720w.webp">
            <a:extLst>
              <a:ext uri="{FF2B5EF4-FFF2-40B4-BE49-F238E27FC236}">
                <a16:creationId xmlns:a16="http://schemas.microsoft.com/office/drawing/2014/main" id="{BD35553E-C187-45C3-B34C-142F4F124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3097" y="30816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7350" name="Picture 6" descr="https://pic3.zhimg.com/45dad5938a626fab2c9a6365856e066e_r.jpg">
            <a:extLst>
              <a:ext uri="{FF2B5EF4-FFF2-40B4-BE49-F238E27FC236}">
                <a16:creationId xmlns:a16="http://schemas.microsoft.com/office/drawing/2014/main" id="{1BF38B9E-6DBE-45B6-9C4C-535CA2DE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4" y="3004690"/>
            <a:ext cx="2739124" cy="171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BDA2EB9-952C-40DA-AD52-6548EA0C5D44}"/>
              </a:ext>
            </a:extLst>
          </p:cNvPr>
          <p:cNvSpPr/>
          <p:nvPr/>
        </p:nvSpPr>
        <p:spPr>
          <a:xfrm>
            <a:off x="1686801" y="1395078"/>
            <a:ext cx="813562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Lambertian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认为光线被均匀的反射到表面上方的半球中，能量被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均匀的反射出，所以返回值是一个常量和出射入射方向无关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5059AA8-1774-4F00-8D91-C59DD11AD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304702"/>
              </p:ext>
            </p:extLst>
          </p:nvPr>
        </p:nvGraphicFramePr>
        <p:xfrm>
          <a:off x="7035135" y="2840326"/>
          <a:ext cx="362426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3" name="Equation" r:id="rId5" imgW="2463480" imgH="228600" progId="Equation.DSMT4">
                  <p:embed/>
                </p:oleObj>
              </mc:Choice>
              <mc:Fallback>
                <p:oleObj name="Equation" r:id="rId5" imgW="246348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EEA59E4-70C6-4F7A-AE5C-FA0D9C7CB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5135" y="2840326"/>
                        <a:ext cx="3624262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1956988-5FAE-459C-B1AD-D45E3252C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3345"/>
              </p:ext>
            </p:extLst>
          </p:nvPr>
        </p:nvGraphicFramePr>
        <p:xfrm>
          <a:off x="7035135" y="4074223"/>
          <a:ext cx="34004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4" name="Equation" r:id="rId7" imgW="2311200" imgH="355320" progId="Equation.DSMT4">
                  <p:embed/>
                </p:oleObj>
              </mc:Choice>
              <mc:Fallback>
                <p:oleObj name="Equation" r:id="rId7" imgW="2311200" imgH="35532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B5059AA8-1774-4F00-8D91-C59DD11AD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5135" y="4074223"/>
                        <a:ext cx="340042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F8A204D-207B-4C6C-B327-53ED6D2648C7}"/>
              </a:ext>
            </a:extLst>
          </p:cNvPr>
          <p:cNvCxnSpPr>
            <a:cxnSpLocks/>
          </p:cNvCxnSpPr>
          <p:nvPr/>
        </p:nvCxnSpPr>
        <p:spPr>
          <a:xfrm>
            <a:off x="8529237" y="3234026"/>
            <a:ext cx="0" cy="832938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42B3D7A-0D32-46E3-85E0-19BC10858EBE}"/>
              </a:ext>
            </a:extLst>
          </p:cNvPr>
          <p:cNvCxnSpPr>
            <a:cxnSpLocks/>
          </p:cNvCxnSpPr>
          <p:nvPr/>
        </p:nvCxnSpPr>
        <p:spPr>
          <a:xfrm>
            <a:off x="8529237" y="4598098"/>
            <a:ext cx="0" cy="832938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8E88C59-9D5A-4A83-8936-6644FD351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992406"/>
              </p:ext>
            </p:extLst>
          </p:nvPr>
        </p:nvGraphicFramePr>
        <p:xfrm>
          <a:off x="7847405" y="5587891"/>
          <a:ext cx="13636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5" name="Equation" r:id="rId9" imgW="927000" imgH="393480" progId="Equation.DSMT4">
                  <p:embed/>
                </p:oleObj>
              </mc:Choice>
              <mc:Fallback>
                <p:oleObj name="Equation" r:id="rId9" imgW="927000" imgH="393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11956988-5FAE-459C-B1AD-D45E3252C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47405" y="5587891"/>
                        <a:ext cx="13636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127652A-8D04-4931-B426-FF8CCA8376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7546919"/>
              </p:ext>
            </p:extLst>
          </p:nvPr>
        </p:nvGraphicFramePr>
        <p:xfrm>
          <a:off x="8650747" y="4913573"/>
          <a:ext cx="12700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6" name="Equation" r:id="rId11" imgW="863280" imgH="203040" progId="Equation.DSMT4">
                  <p:embed/>
                </p:oleObj>
              </mc:Choice>
              <mc:Fallback>
                <p:oleObj name="Equation" r:id="rId11" imgW="86328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8E88C59-9D5A-4A83-8936-6644FD351B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50747" y="4913573"/>
                        <a:ext cx="1270000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768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半球采样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5F4D82-EB86-4747-8FA9-8834763C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392" y="3010342"/>
            <a:ext cx="2300630" cy="1706301"/>
          </a:xfrm>
          <a:prstGeom prst="rect">
            <a:avLst/>
          </a:prstGeom>
        </p:spPr>
      </p:pic>
      <p:sp>
        <p:nvSpPr>
          <p:cNvPr id="3" name="AutoShape 4" descr="https://pic3.zhimg.com/80/45dad5938a626fab2c9a6365856e066e_720w.webp">
            <a:extLst>
              <a:ext uri="{FF2B5EF4-FFF2-40B4-BE49-F238E27FC236}">
                <a16:creationId xmlns:a16="http://schemas.microsoft.com/office/drawing/2014/main" id="{BD35553E-C187-45C3-B34C-142F4F124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3097" y="30816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7350" name="Picture 6" descr="https://pic3.zhimg.com/45dad5938a626fab2c9a6365856e066e_r.jpg">
            <a:extLst>
              <a:ext uri="{FF2B5EF4-FFF2-40B4-BE49-F238E27FC236}">
                <a16:creationId xmlns:a16="http://schemas.microsoft.com/office/drawing/2014/main" id="{1BF38B9E-6DBE-45B6-9C4C-535CA2DE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54" y="3004690"/>
            <a:ext cx="2739124" cy="171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BDA2EB9-952C-40DA-AD52-6548EA0C5D44}"/>
              </a:ext>
            </a:extLst>
          </p:cNvPr>
          <p:cNvSpPr/>
          <p:nvPr/>
        </p:nvSpPr>
        <p:spPr>
          <a:xfrm>
            <a:off x="1686801" y="1395078"/>
            <a:ext cx="813562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Lambertian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认为光线被均匀的反射到表面上方的半球中，能量被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均匀的反射出，所以返回值是一个常量和出射入射方向无关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C2DBADE-E86E-4CCE-AE37-D8D6A2E4D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460255"/>
              </p:ext>
            </p:extLst>
          </p:nvPr>
        </p:nvGraphicFramePr>
        <p:xfrm>
          <a:off x="7261482" y="2458091"/>
          <a:ext cx="3079750" cy="213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2" name="Equation" r:id="rId5" imgW="1485720" imgH="1028520" progId="Equation.DSMT4">
                  <p:embed/>
                </p:oleObj>
              </mc:Choice>
              <mc:Fallback>
                <p:oleObj name="Equation" r:id="rId5" imgW="1485720" imgH="102852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ABD23213-4A68-4B91-9357-2C3C7200B7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61482" y="2458091"/>
                        <a:ext cx="3079750" cy="213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F4ADF6B-D4BA-4062-B8AC-9CE5271C8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0656718"/>
              </p:ext>
            </p:extLst>
          </p:nvPr>
        </p:nvGraphicFramePr>
        <p:xfrm>
          <a:off x="7763618" y="4848955"/>
          <a:ext cx="14462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3" name="Equation" r:id="rId7" imgW="698400" imgH="393480" progId="Equation.DSMT4">
                  <p:embed/>
                </p:oleObj>
              </mc:Choice>
              <mc:Fallback>
                <p:oleObj name="Equation" r:id="rId7" imgW="69840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92DDDFF0-8D8E-4750-B70E-F978C12386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63618" y="4848955"/>
                        <a:ext cx="1446212" cy="814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60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半球采样</a:t>
            </a:r>
          </a:p>
        </p:txBody>
      </p:sp>
      <p:sp>
        <p:nvSpPr>
          <p:cNvPr id="3" name="AutoShape 4" descr="https://pic3.zhimg.com/80/45dad5938a626fab2c9a6365856e066e_720w.webp">
            <a:extLst>
              <a:ext uri="{FF2B5EF4-FFF2-40B4-BE49-F238E27FC236}">
                <a16:creationId xmlns:a16="http://schemas.microsoft.com/office/drawing/2014/main" id="{BD35553E-C187-45C3-B34C-142F4F124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3097" y="30816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DA2EB9-952C-40DA-AD52-6548EA0C5D44}"/>
              </a:ext>
            </a:extLst>
          </p:cNvPr>
          <p:cNvSpPr/>
          <p:nvPr/>
        </p:nvSpPr>
        <p:spPr>
          <a:xfrm>
            <a:off x="1686801" y="1395078"/>
            <a:ext cx="8135623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Lambertian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认为光线被均匀的反射到表面上方的半球中，能量被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均匀的反射出，所以返回值是一个常量和出射入射方向无关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99461218-4C20-4222-A624-2ACB7C6971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93970"/>
              </p:ext>
            </p:extLst>
          </p:nvPr>
        </p:nvGraphicFramePr>
        <p:xfrm>
          <a:off x="6496050" y="3234026"/>
          <a:ext cx="168433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2" name="Equation" r:id="rId3" imgW="1143000" imgH="393480" progId="Equation.DSMT4">
                  <p:embed/>
                </p:oleObj>
              </mc:Choice>
              <mc:Fallback>
                <p:oleObj name="Equation" r:id="rId3" imgW="1143000" imgH="393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EDB4E391-F7A6-4BAC-A4E4-3CEF512B9E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6050" y="3234026"/>
                        <a:ext cx="1684338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C979FF-1314-4C80-8E46-6E32A34F3F87}"/>
              </a:ext>
            </a:extLst>
          </p:cNvPr>
          <p:cNvGrpSpPr/>
          <p:nvPr/>
        </p:nvGrpSpPr>
        <p:grpSpPr>
          <a:xfrm>
            <a:off x="6680171" y="2598576"/>
            <a:ext cx="4198585" cy="369332"/>
            <a:chOff x="5038826" y="4119812"/>
            <a:chExt cx="4198585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64C453-1563-41BF-BD54-434A669E4F04}"/>
                </a:ext>
              </a:extLst>
            </p:cNvPr>
            <p:cNvSpPr/>
            <p:nvPr/>
          </p:nvSpPr>
          <p:spPr>
            <a:xfrm>
              <a:off x="5038826" y="4119812"/>
              <a:ext cx="4198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取均匀随机数    和    用于生成球面坐标</a:t>
              </a:r>
              <a:endParaRPr lang="zh-CN" altLang="en-US" dirty="0"/>
            </a:p>
          </p:txBody>
        </p:sp>
        <p:graphicFrame>
          <p:nvGraphicFramePr>
            <p:cNvPr id="14" name="对象 13">
              <a:extLst>
                <a:ext uri="{FF2B5EF4-FFF2-40B4-BE49-F238E27FC236}">
                  <a16:creationId xmlns:a16="http://schemas.microsoft.com/office/drawing/2014/main" id="{03306B5C-E907-424E-92E4-8869A8AB9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6687528"/>
                </p:ext>
              </p:extLst>
            </p:nvPr>
          </p:nvGraphicFramePr>
          <p:xfrm>
            <a:off x="6564466" y="4119812"/>
            <a:ext cx="18732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3" name="Equation" r:id="rId5" imgW="126720" imgH="228600" progId="Equation.DSMT4">
                    <p:embed/>
                  </p:oleObj>
                </mc:Choice>
                <mc:Fallback>
                  <p:oleObj name="Equation" r:id="rId5" imgW="126720" imgH="2286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181A37EE-4358-4EA9-AB15-9F4197AD81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564466" y="4119812"/>
                          <a:ext cx="187325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A8E84AF0-AB02-4D2C-9651-F602B9FAD0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3286357"/>
                </p:ext>
              </p:extLst>
            </p:nvPr>
          </p:nvGraphicFramePr>
          <p:xfrm>
            <a:off x="7035724" y="4119812"/>
            <a:ext cx="20478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34" name="Equation" r:id="rId7" imgW="139680" imgH="228600" progId="Equation.DSMT4">
                    <p:embed/>
                  </p:oleObj>
                </mc:Choice>
                <mc:Fallback>
                  <p:oleObj name="Equation" r:id="rId7" imgW="139680" imgH="228600" progId="Equation.DSMT4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F75B2DCE-A5E7-4266-9DC2-C52FB15E00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035724" y="4119812"/>
                          <a:ext cx="204787" cy="334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95E57873-75E0-4681-86AB-5500AC10AE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38699"/>
              </p:ext>
            </p:extLst>
          </p:nvPr>
        </p:nvGraphicFramePr>
        <p:xfrm>
          <a:off x="8323263" y="3251200"/>
          <a:ext cx="3386137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5" name="Equation" r:id="rId9" imgW="2298600" imgH="393480" progId="Equation.DSMT4">
                  <p:embed/>
                </p:oleObj>
              </mc:Choice>
              <mc:Fallback>
                <p:oleObj name="Equation" r:id="rId9" imgW="2298600" imgH="3934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165EB8FF-FB58-4725-8B73-D90696D74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23263" y="3251200"/>
                        <a:ext cx="3386137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307B56DD-06D7-4468-B1E5-03FF57A72624}"/>
              </a:ext>
            </a:extLst>
          </p:cNvPr>
          <p:cNvSpPr/>
          <p:nvPr/>
        </p:nvSpPr>
        <p:spPr>
          <a:xfrm>
            <a:off x="6680171" y="467440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写为笛卡尔坐标</a:t>
            </a:r>
            <a:endParaRPr lang="zh-CN" altLang="en-US" dirty="0"/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96BCC388-997A-4986-9C3E-AC111E3B4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896773"/>
              </p:ext>
            </p:extLst>
          </p:nvPr>
        </p:nvGraphicFramePr>
        <p:xfrm>
          <a:off x="7015927" y="4104418"/>
          <a:ext cx="8524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6" name="Equation" r:id="rId11" imgW="533160" imgH="228600" progId="Equation.DSMT4">
                  <p:embed/>
                </p:oleObj>
              </mc:Choice>
              <mc:Fallback>
                <p:oleObj name="Equation" r:id="rId11" imgW="533160" imgH="2286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E4A7098-F943-4E4C-8FE1-9498F4C6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15927" y="4104418"/>
                        <a:ext cx="852488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03257A98-A58F-480C-95DC-7E4FB9D4E4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889232"/>
              </p:ext>
            </p:extLst>
          </p:nvPr>
        </p:nvGraphicFramePr>
        <p:xfrm>
          <a:off x="7185024" y="5498651"/>
          <a:ext cx="301466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7" name="Equation" r:id="rId13" imgW="1955520" imgH="266400" progId="Equation.DSMT4">
                  <p:embed/>
                </p:oleObj>
              </mc:Choice>
              <mc:Fallback>
                <p:oleObj name="Equation" r:id="rId13" imgW="1955520" imgH="2664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5CC393A1-17D3-4ED2-B12E-6491636277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85024" y="5498651"/>
                        <a:ext cx="3014663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9677F2E-0CF0-4107-8983-2795F8A33780}"/>
              </a:ext>
            </a:extLst>
          </p:cNvPr>
          <p:cNvCxnSpPr>
            <a:cxnSpLocks/>
          </p:cNvCxnSpPr>
          <p:nvPr/>
        </p:nvCxnSpPr>
        <p:spPr>
          <a:xfrm>
            <a:off x="7580417" y="3676069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CC3A7816-D012-4004-A75E-AEFAAC742A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346157"/>
              </p:ext>
            </p:extLst>
          </p:nvPr>
        </p:nvGraphicFramePr>
        <p:xfrm>
          <a:off x="9102850" y="4086392"/>
          <a:ext cx="15843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8" name="Equation" r:id="rId15" imgW="990360" imgH="266400" progId="Equation.DSMT4">
                  <p:embed/>
                </p:oleObj>
              </mc:Choice>
              <mc:Fallback>
                <p:oleObj name="Equation" r:id="rId15" imgW="990360" imgH="2664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96BCC388-997A-4986-9C3E-AC111E3B4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102850" y="4086392"/>
                        <a:ext cx="1584325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7510BE99-F59B-488B-9D5A-833802E4A551}"/>
              </a:ext>
            </a:extLst>
          </p:cNvPr>
          <p:cNvCxnSpPr>
            <a:cxnSpLocks/>
          </p:cNvCxnSpPr>
          <p:nvPr/>
        </p:nvCxnSpPr>
        <p:spPr>
          <a:xfrm>
            <a:off x="9960670" y="3683930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CBCD4146-2D4A-4BC0-A1EF-D08D82AA7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157012"/>
              </p:ext>
            </p:extLst>
          </p:nvPr>
        </p:nvGraphicFramePr>
        <p:xfrm>
          <a:off x="7188351" y="5992250"/>
          <a:ext cx="195103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39" name="Equation" r:id="rId17" imgW="1218960" imgH="266400" progId="Equation.DSMT4">
                  <p:embed/>
                </p:oleObj>
              </mc:Choice>
              <mc:Fallback>
                <p:oleObj name="Equation" r:id="rId17" imgW="1218960" imgH="2664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CC3A7816-D012-4004-A75E-AEFAAC742A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188351" y="5992250"/>
                        <a:ext cx="1951037" cy="427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6D9267B0-B45C-4ADC-AABD-5156A0128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029836"/>
              </p:ext>
            </p:extLst>
          </p:nvPr>
        </p:nvGraphicFramePr>
        <p:xfrm>
          <a:off x="7185025" y="5090190"/>
          <a:ext cx="2942202" cy="395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0" name="Equation" r:id="rId19" imgW="1993680" imgH="266400" progId="Equation.DSMT4">
                  <p:embed/>
                </p:oleObj>
              </mc:Choice>
              <mc:Fallback>
                <p:oleObj name="Equation" r:id="rId19" imgW="1993680" imgH="26640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5E4A7098-F943-4E4C-8FE1-9498F4C65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85025" y="5090190"/>
                        <a:ext cx="2942202" cy="395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50" name="Picture 34">
            <a:extLst>
              <a:ext uri="{FF2B5EF4-FFF2-40B4-BE49-F238E27FC236}">
                <a16:creationId xmlns:a16="http://schemas.microsoft.com/office/drawing/2014/main" id="{615D029F-B4A2-4E44-9636-57188769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83" y="2799093"/>
            <a:ext cx="3032533" cy="303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A194360-F52F-4B34-89C2-B1EB11F2BAF0}"/>
              </a:ext>
            </a:extLst>
          </p:cNvPr>
          <p:cNvSpPr/>
          <p:nvPr/>
        </p:nvSpPr>
        <p:spPr>
          <a:xfrm>
            <a:off x="400050" y="632953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2"/>
              </a:rPr>
              <a:t>http://holger.dammertz.org/stuff/notes_HammersleyOnHemisphere.html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548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球体采样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29C16E-E715-4030-A0B0-926221890D9A}"/>
              </a:ext>
            </a:extLst>
          </p:cNvPr>
          <p:cNvGrpSpPr/>
          <p:nvPr/>
        </p:nvGrpSpPr>
        <p:grpSpPr>
          <a:xfrm>
            <a:off x="1122486" y="2197469"/>
            <a:ext cx="4198585" cy="369332"/>
            <a:chOff x="5038826" y="4119812"/>
            <a:chExt cx="4198585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051886-B247-4B03-8166-4CDB969EC9E8}"/>
                </a:ext>
              </a:extLst>
            </p:cNvPr>
            <p:cNvSpPr/>
            <p:nvPr/>
          </p:nvSpPr>
          <p:spPr>
            <a:xfrm>
              <a:off x="5038826" y="4119812"/>
              <a:ext cx="4198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取均匀随机数    和    用于生成球面坐标</a:t>
              </a:r>
              <a:endParaRPr lang="zh-CN" altLang="en-US" dirty="0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2BBA3EFE-050B-449A-88FB-B07710D076DC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564466" y="4119812"/>
            <a:ext cx="18732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7" name="Equation" r:id="rId3" imgW="126720" imgH="228600" progId="Equation.DSMT4">
                    <p:embed/>
                  </p:oleObj>
                </mc:Choice>
                <mc:Fallback>
                  <p:oleObj name="Equation" r:id="rId3" imgW="126720" imgH="2286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2BBA3EFE-050B-449A-88FB-B07710D076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64466" y="4119812"/>
                          <a:ext cx="187325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21B245F2-8B36-4047-BE12-4155BBD6556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035724" y="4119812"/>
            <a:ext cx="20478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78" name="Equation" r:id="rId5" imgW="139680" imgH="228600" progId="Equation.DSMT4">
                    <p:embed/>
                  </p:oleObj>
                </mc:Choice>
                <mc:Fallback>
                  <p:oleObj name="Equation" r:id="rId5" imgW="139680" imgH="22860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21B245F2-8B36-4047-BE12-4155BBD655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035724" y="4119812"/>
                          <a:ext cx="204787" cy="334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BD4B134-4C17-4002-B3D0-49ECE59B9B5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71558" y="2821996"/>
          <a:ext cx="3705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79" name="Equation" r:id="rId7" imgW="2514600" imgH="330120" progId="Equation.DSMT4">
                  <p:embed/>
                </p:oleObj>
              </mc:Choice>
              <mc:Fallback>
                <p:oleObj name="Equation" r:id="rId7" imgW="2514600" imgH="3301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BD4B134-4C17-4002-B3D0-49ECE59B9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1558" y="2821996"/>
                        <a:ext cx="37052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7DFCDE2-765B-4DBB-9D6B-0CC0A718430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896970" y="3550230"/>
          <a:ext cx="1727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0" name="Equation" r:id="rId9" imgW="1079280" imgH="393480" progId="Equation.DSMT4">
                  <p:embed/>
                </p:oleObj>
              </mc:Choice>
              <mc:Fallback>
                <p:oleObj name="Equation" r:id="rId9" imgW="1079280" imgH="3934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7DFCDE2-765B-4DBB-9D6B-0CC0A7184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6970" y="3550230"/>
                        <a:ext cx="1727200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21FC22-AAE0-495B-B8FF-85594A3793B1}"/>
              </a:ext>
            </a:extLst>
          </p:cNvPr>
          <p:cNvCxnSpPr>
            <a:cxnSpLocks/>
          </p:cNvCxnSpPr>
          <p:nvPr/>
        </p:nvCxnSpPr>
        <p:spPr>
          <a:xfrm>
            <a:off x="2835451" y="3221585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D9A0DDC-9173-4C9C-815A-AC21AF285B27}"/>
              </a:ext>
            </a:extLst>
          </p:cNvPr>
          <p:cNvSpPr/>
          <p:nvPr/>
        </p:nvSpPr>
        <p:spPr>
          <a:xfrm>
            <a:off x="2186332" y="1387878"/>
            <a:ext cx="75613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球外的一点均匀采样球的立体角时，其实是在均匀的采样圆锥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B33ACB-4E68-40A9-902B-1BA13DB22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3951" y="4291201"/>
            <a:ext cx="2315482" cy="2240962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256B3FCD-F5DE-4C0A-A3BA-46A90A57E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051367"/>
              </p:ext>
            </p:extLst>
          </p:nvPr>
        </p:nvGraphicFramePr>
        <p:xfrm>
          <a:off x="7015219" y="2803934"/>
          <a:ext cx="19716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1" name="Equation" r:id="rId12" imgW="1231560" imgH="393480" progId="Equation.DSMT4">
                  <p:embed/>
                </p:oleObj>
              </mc:Choice>
              <mc:Fallback>
                <p:oleObj name="Equation" r:id="rId12" imgW="1231560" imgH="3934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7DFCDE2-765B-4DBB-9D6B-0CC0A7184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15219" y="2803934"/>
                        <a:ext cx="1971675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BBB88A47-7A2E-4050-A7D5-CFC2A27FAC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00076"/>
              </p:ext>
            </p:extLst>
          </p:nvPr>
        </p:nvGraphicFramePr>
        <p:xfrm>
          <a:off x="7015219" y="3946403"/>
          <a:ext cx="2154238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2" name="Equation" r:id="rId14" imgW="1346040" imgH="431640" progId="Equation.DSMT4">
                  <p:embed/>
                </p:oleObj>
              </mc:Choice>
              <mc:Fallback>
                <p:oleObj name="Equation" r:id="rId14" imgW="1346040" imgH="4316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256B3FCD-F5DE-4C0A-A3BA-46A90A57EA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15219" y="3946403"/>
                        <a:ext cx="2154238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1EC827-AC97-4A89-B9FC-7D4502C41320}"/>
              </a:ext>
            </a:extLst>
          </p:cNvPr>
          <p:cNvCxnSpPr>
            <a:cxnSpLocks/>
          </p:cNvCxnSpPr>
          <p:nvPr/>
        </p:nvCxnSpPr>
        <p:spPr>
          <a:xfrm>
            <a:off x="8069116" y="3550230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B385CC35-332E-4ACB-A0C3-85CB8CC9C3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941840"/>
              </p:ext>
            </p:extLst>
          </p:nvPr>
        </p:nvGraphicFramePr>
        <p:xfrm>
          <a:off x="5744535" y="5291912"/>
          <a:ext cx="52832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83" name="Equation" r:id="rId16" imgW="3301920" imgH="622080" progId="Equation.DSMT4">
                  <p:embed/>
                </p:oleObj>
              </mc:Choice>
              <mc:Fallback>
                <p:oleObj name="Equation" r:id="rId16" imgW="3301920" imgH="6220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7DFCDE2-765B-4DBB-9D6B-0CC0A7184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744535" y="5291912"/>
                        <a:ext cx="5283200" cy="998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05800C8-0CEC-4BE8-8823-6782F28F0D16}"/>
              </a:ext>
            </a:extLst>
          </p:cNvPr>
          <p:cNvCxnSpPr>
            <a:cxnSpLocks/>
          </p:cNvCxnSpPr>
          <p:nvPr/>
        </p:nvCxnSpPr>
        <p:spPr>
          <a:xfrm>
            <a:off x="8092338" y="4774347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CFDA6A96-0476-4175-B891-942D7136E2E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" y="4291200"/>
            <a:ext cx="2561515" cy="2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5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球体采样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29C16E-E715-4030-A0B0-926221890D9A}"/>
              </a:ext>
            </a:extLst>
          </p:cNvPr>
          <p:cNvGrpSpPr/>
          <p:nvPr/>
        </p:nvGrpSpPr>
        <p:grpSpPr>
          <a:xfrm>
            <a:off x="1122486" y="2197469"/>
            <a:ext cx="4198585" cy="369332"/>
            <a:chOff x="5038826" y="4119812"/>
            <a:chExt cx="4198585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051886-B247-4B03-8166-4CDB969EC9E8}"/>
                </a:ext>
              </a:extLst>
            </p:cNvPr>
            <p:cNvSpPr/>
            <p:nvPr/>
          </p:nvSpPr>
          <p:spPr>
            <a:xfrm>
              <a:off x="5038826" y="4119812"/>
              <a:ext cx="4198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取均匀随机数    和    用于生成球面坐标</a:t>
              </a:r>
              <a:endParaRPr lang="zh-CN" altLang="en-US" dirty="0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2BBA3EFE-050B-449A-88FB-B07710D076DC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564466" y="4119812"/>
            <a:ext cx="18732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3" name="Equation" r:id="rId3" imgW="126720" imgH="228600" progId="Equation.DSMT4">
                    <p:embed/>
                  </p:oleObj>
                </mc:Choice>
                <mc:Fallback>
                  <p:oleObj name="Equation" r:id="rId3" imgW="126720" imgH="2286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2BBA3EFE-050B-449A-88FB-B07710D076D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64466" y="4119812"/>
                          <a:ext cx="187325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21B245F2-8B36-4047-BE12-4155BBD6556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035724" y="4119812"/>
            <a:ext cx="20478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74" name="Equation" r:id="rId5" imgW="139680" imgH="228600" progId="Equation.DSMT4">
                    <p:embed/>
                  </p:oleObj>
                </mc:Choice>
                <mc:Fallback>
                  <p:oleObj name="Equation" r:id="rId5" imgW="139680" imgH="22860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21B245F2-8B36-4047-BE12-4155BBD655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035724" y="4119812"/>
                          <a:ext cx="204787" cy="334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8BD4B134-4C17-4002-B3D0-49ECE59B9B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89624"/>
              </p:ext>
            </p:extLst>
          </p:nvPr>
        </p:nvGraphicFramePr>
        <p:xfrm>
          <a:off x="1471558" y="2821996"/>
          <a:ext cx="370522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5" name="Equation" r:id="rId7" imgW="2514600" imgH="330120" progId="Equation.DSMT4">
                  <p:embed/>
                </p:oleObj>
              </mc:Choice>
              <mc:Fallback>
                <p:oleObj name="Equation" r:id="rId7" imgW="2514600" imgH="3301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8BD4B134-4C17-4002-B3D0-49ECE59B9B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1558" y="2821996"/>
                        <a:ext cx="370522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7DFCDE2-765B-4DBB-9D6B-0CC0A71843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699772"/>
              </p:ext>
            </p:extLst>
          </p:nvPr>
        </p:nvGraphicFramePr>
        <p:xfrm>
          <a:off x="1896970" y="3550230"/>
          <a:ext cx="17272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6" name="Equation" r:id="rId9" imgW="1079280" imgH="393480" progId="Equation.DSMT4">
                  <p:embed/>
                </p:oleObj>
              </mc:Choice>
              <mc:Fallback>
                <p:oleObj name="Equation" r:id="rId9" imgW="1079280" imgH="39348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7DFCDE2-765B-4DBB-9D6B-0CC0A7184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6970" y="3550230"/>
                        <a:ext cx="1727200" cy="631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A921FC22-AAE0-495B-B8FF-85594A3793B1}"/>
              </a:ext>
            </a:extLst>
          </p:cNvPr>
          <p:cNvCxnSpPr>
            <a:cxnSpLocks/>
          </p:cNvCxnSpPr>
          <p:nvPr/>
        </p:nvCxnSpPr>
        <p:spPr>
          <a:xfrm>
            <a:off x="2835451" y="3221585"/>
            <a:ext cx="0" cy="428349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5" name="Picture 7" descr="https://raytracing.github.io/images/fig-3.08-sphere-enclosing-cone.jpg">
            <a:extLst>
              <a:ext uri="{FF2B5EF4-FFF2-40B4-BE49-F238E27FC236}">
                <a16:creationId xmlns:a16="http://schemas.microsoft.com/office/drawing/2014/main" id="{A483CDF4-6C23-4107-9089-DB99B99CA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71" y="4619817"/>
            <a:ext cx="3371928" cy="18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D9A0DDC-9173-4C9C-815A-AC21AF285B27}"/>
              </a:ext>
            </a:extLst>
          </p:cNvPr>
          <p:cNvSpPr/>
          <p:nvPr/>
        </p:nvSpPr>
        <p:spPr>
          <a:xfrm>
            <a:off x="2186332" y="1387878"/>
            <a:ext cx="75613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球外的一点均匀采样球的立体角时，其实是在均匀的采样圆锥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DD8CC2F0-7AD3-4CA6-87BA-4DCDBB71F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858755"/>
              </p:ext>
            </p:extLst>
          </p:nvPr>
        </p:nvGraphicFramePr>
        <p:xfrm>
          <a:off x="6946601" y="2478925"/>
          <a:ext cx="2545842" cy="6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7" name="Equation" r:id="rId12" imgW="1917360" imgH="482400" progId="Equation.DSMT4">
                  <p:embed/>
                </p:oleObj>
              </mc:Choice>
              <mc:Fallback>
                <p:oleObj name="Equation" r:id="rId12" imgW="1917360" imgH="4824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F7DFCDE2-765B-4DBB-9D6B-0CC0A7184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46601" y="2478925"/>
                        <a:ext cx="2545842" cy="6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5B6E99D-44EB-4D42-A961-DEA0B97054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30039"/>
              </p:ext>
            </p:extLst>
          </p:nvPr>
        </p:nvGraphicFramePr>
        <p:xfrm>
          <a:off x="6946601" y="3287850"/>
          <a:ext cx="2801057" cy="1164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8" name="Equation" r:id="rId14" imgW="2171520" imgH="901440" progId="Equation.DSMT4">
                  <p:embed/>
                </p:oleObj>
              </mc:Choice>
              <mc:Fallback>
                <p:oleObj name="Equation" r:id="rId14" imgW="2171520" imgH="90144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DD8CC2F0-7AD3-4CA6-87BA-4DCDBB71F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46601" y="3287850"/>
                        <a:ext cx="2801057" cy="1164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>
            <a:extLst>
              <a:ext uri="{FF2B5EF4-FFF2-40B4-BE49-F238E27FC236}">
                <a16:creationId xmlns:a16="http://schemas.microsoft.com/office/drawing/2014/main" id="{C5888839-EEF3-46D0-97C7-53A1C5AD8A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3951" y="4291201"/>
            <a:ext cx="2315482" cy="224096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268C5A6-523C-4606-8CF2-07184F1CD9E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" y="4291200"/>
            <a:ext cx="2561515" cy="22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84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球体采样</a:t>
            </a:r>
          </a:p>
        </p:txBody>
      </p:sp>
      <p:sp>
        <p:nvSpPr>
          <p:cNvPr id="3" name="AutoShape 4" descr="https://pic3.zhimg.com/80/45dad5938a626fab2c9a6365856e066e_720w.webp">
            <a:extLst>
              <a:ext uri="{FF2B5EF4-FFF2-40B4-BE49-F238E27FC236}">
                <a16:creationId xmlns:a16="http://schemas.microsoft.com/office/drawing/2014/main" id="{BD35553E-C187-45C3-B34C-142F4F124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3097" y="30816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BA220-7FE9-4496-A23F-5A01B6910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31" y="2281090"/>
            <a:ext cx="5328793" cy="378840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929C16E-E715-4030-A0B0-926221890D9A}"/>
              </a:ext>
            </a:extLst>
          </p:cNvPr>
          <p:cNvGrpSpPr/>
          <p:nvPr/>
        </p:nvGrpSpPr>
        <p:grpSpPr>
          <a:xfrm>
            <a:off x="6728221" y="2281090"/>
            <a:ext cx="4198585" cy="369332"/>
            <a:chOff x="5038826" y="4119812"/>
            <a:chExt cx="4198585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7051886-B247-4B03-8166-4CDB969EC9E8}"/>
                </a:ext>
              </a:extLst>
            </p:cNvPr>
            <p:cNvSpPr/>
            <p:nvPr/>
          </p:nvSpPr>
          <p:spPr>
            <a:xfrm>
              <a:off x="5038826" y="4119812"/>
              <a:ext cx="4198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取均匀随机数    和    用于生成球面坐标</a:t>
              </a:r>
              <a:endParaRPr lang="zh-CN" altLang="en-US" dirty="0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2BBA3EFE-050B-449A-88FB-B07710D076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0237010"/>
                </p:ext>
              </p:extLst>
            </p:nvPr>
          </p:nvGraphicFramePr>
          <p:xfrm>
            <a:off x="6564466" y="4119812"/>
            <a:ext cx="187325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75" name="Equation" r:id="rId4" imgW="126720" imgH="228600" progId="Equation.DSMT4">
                    <p:embed/>
                  </p:oleObj>
                </mc:Choice>
                <mc:Fallback>
                  <p:oleObj name="Equation" r:id="rId4" imgW="126720" imgH="228600" progId="Equation.DSMT4">
                    <p:embed/>
                    <p:pic>
                      <p:nvPicPr>
                        <p:cNvPr id="14" name="对象 13">
                          <a:extLst>
                            <a:ext uri="{FF2B5EF4-FFF2-40B4-BE49-F238E27FC236}">
                              <a16:creationId xmlns:a16="http://schemas.microsoft.com/office/drawing/2014/main" id="{03306B5C-E907-424E-92E4-8869A8AB9A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64466" y="4119812"/>
                          <a:ext cx="187325" cy="334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21B245F2-8B36-4047-BE12-4155BBD655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2529447"/>
                </p:ext>
              </p:extLst>
            </p:nvPr>
          </p:nvGraphicFramePr>
          <p:xfrm>
            <a:off x="7035724" y="4119812"/>
            <a:ext cx="20478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76" name="Equation" r:id="rId6" imgW="139680" imgH="228600" progId="Equation.DSMT4">
                    <p:embed/>
                  </p:oleObj>
                </mc:Choice>
                <mc:Fallback>
                  <p:oleObj name="Equation" r:id="rId6" imgW="139680" imgH="22860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A8E84AF0-AB02-4D2C-9651-F602B9FAD0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7035724" y="4119812"/>
                          <a:ext cx="204787" cy="3349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955DA4E-63E6-4F60-B639-67C9DD37D35B}"/>
              </a:ext>
            </a:extLst>
          </p:cNvPr>
          <p:cNvSpPr/>
          <p:nvPr/>
        </p:nvSpPr>
        <p:spPr>
          <a:xfrm>
            <a:off x="6768196" y="412503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写为笛卡尔坐标</a:t>
            </a:r>
            <a:endParaRPr lang="zh-CN" altLang="en-US" dirty="0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41B632E-77A3-4538-9604-0928A1FA3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83596"/>
              </p:ext>
            </p:extLst>
          </p:nvPr>
        </p:nvGraphicFramePr>
        <p:xfrm>
          <a:off x="6771623" y="2758436"/>
          <a:ext cx="8524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7" name="Equation" r:id="rId8" imgW="533160" imgH="228600" progId="Equation.DSMT4">
                  <p:embed/>
                </p:oleObj>
              </mc:Choice>
              <mc:Fallback>
                <p:oleObj name="Equation" r:id="rId8" imgW="533160" imgH="2286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96BCC388-997A-4986-9C3E-AC111E3B49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71623" y="2758436"/>
                        <a:ext cx="852488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C8BB5288-1AD7-4445-B550-43CA420420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558692"/>
              </p:ext>
            </p:extLst>
          </p:nvPr>
        </p:nvGraphicFramePr>
        <p:xfrm>
          <a:off x="7049795" y="5289742"/>
          <a:ext cx="334645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8" name="Equation" r:id="rId10" imgW="2171520" imgH="279360" progId="Equation.DSMT4">
                  <p:embed/>
                </p:oleObj>
              </mc:Choice>
              <mc:Fallback>
                <p:oleObj name="Equation" r:id="rId10" imgW="2171520" imgH="27936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03257A98-A58F-480C-95DC-7E4FB9D4E4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49795" y="5289742"/>
                        <a:ext cx="3346450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701ADE32-0A7A-49C5-865A-4B26FCED9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500471"/>
              </p:ext>
            </p:extLst>
          </p:nvPr>
        </p:nvGraphicFramePr>
        <p:xfrm>
          <a:off x="7073900" y="4762500"/>
          <a:ext cx="32623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9" name="Equation" r:id="rId12" imgW="2209680" imgH="279360" progId="Equation.DSMT4">
                  <p:embed/>
                </p:oleObj>
              </mc:Choice>
              <mc:Fallback>
                <p:oleObj name="Equation" r:id="rId12" imgW="2209680" imgH="27936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6D9267B0-B45C-4ADC-AABD-5156A01284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73900" y="4762500"/>
                        <a:ext cx="3262313" cy="41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E564FE8B-86A4-4148-B82B-B325F191BC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024261"/>
              </p:ext>
            </p:extLst>
          </p:nvPr>
        </p:nvGraphicFramePr>
        <p:xfrm>
          <a:off x="6768196" y="3411471"/>
          <a:ext cx="2206619" cy="29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0" name="Equation" r:id="rId14" imgW="1714320" imgH="228600" progId="Equation.DSMT4">
                  <p:embed/>
                </p:oleObj>
              </mc:Choice>
              <mc:Fallback>
                <p:oleObj name="Equation" r:id="rId14" imgW="1714320" imgH="2286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B385CC35-332E-4ACB-A0C3-85CB8CC9C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68196" y="3411471"/>
                        <a:ext cx="2206619" cy="2950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71D35857-1750-4E30-895F-303D3F532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569142"/>
              </p:ext>
            </p:extLst>
          </p:nvPr>
        </p:nvGraphicFramePr>
        <p:xfrm>
          <a:off x="9349497" y="3292655"/>
          <a:ext cx="2114452" cy="53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1" name="Equation" r:id="rId16" imgW="1917360" imgH="482400" progId="Equation.DSMT4">
                  <p:embed/>
                </p:oleObj>
              </mc:Choice>
              <mc:Fallback>
                <p:oleObj name="Equation" r:id="rId16" imgW="1917360" imgH="4824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DD8CC2F0-7AD3-4CA6-87BA-4DCDBB71F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349497" y="3292655"/>
                        <a:ext cx="2114452" cy="53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7CEA187-BDB2-4682-B36B-5382DB6EDADA}"/>
              </a:ext>
            </a:extLst>
          </p:cNvPr>
          <p:cNvCxnSpPr>
            <a:cxnSpLocks/>
          </p:cNvCxnSpPr>
          <p:nvPr/>
        </p:nvCxnSpPr>
        <p:spPr>
          <a:xfrm>
            <a:off x="8978924" y="3554940"/>
            <a:ext cx="374682" cy="0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EA64A70F-5A0C-4C6F-BDFB-578C107BD6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278200"/>
              </p:ext>
            </p:extLst>
          </p:nvPr>
        </p:nvGraphicFramePr>
        <p:xfrm>
          <a:off x="7073900" y="5989179"/>
          <a:ext cx="250190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2" name="Equation" r:id="rId18" imgW="1942920" imgH="228600" progId="Equation.DSMT4">
                  <p:embed/>
                </p:oleObj>
              </mc:Choice>
              <mc:Fallback>
                <p:oleObj name="Equation" r:id="rId18" imgW="1942920" imgH="2286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E564FE8B-86A4-4148-B82B-B325F191B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73900" y="5989179"/>
                        <a:ext cx="250190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>
            <a:extLst>
              <a:ext uri="{FF2B5EF4-FFF2-40B4-BE49-F238E27FC236}">
                <a16:creationId xmlns:a16="http://schemas.microsoft.com/office/drawing/2014/main" id="{645DCA31-4558-4DE6-9C51-99F174101E16}"/>
              </a:ext>
            </a:extLst>
          </p:cNvPr>
          <p:cNvSpPr/>
          <p:nvPr/>
        </p:nvSpPr>
        <p:spPr>
          <a:xfrm>
            <a:off x="2186332" y="1387878"/>
            <a:ext cx="756132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球外的一点均匀采样球的立体角时，其实是在均匀的采样圆锥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928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光源采样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95EF2F-5BE5-450B-837A-F91881A422A2}"/>
              </a:ext>
            </a:extLst>
          </p:cNvPr>
          <p:cNvGrpSpPr/>
          <p:nvPr/>
        </p:nvGrpSpPr>
        <p:grpSpPr>
          <a:xfrm>
            <a:off x="1288806" y="3234026"/>
            <a:ext cx="3566935" cy="2886927"/>
            <a:chOff x="1011620" y="2744498"/>
            <a:chExt cx="4485714" cy="357142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9857D34-853F-4F0D-B4A3-1945DC8BF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20" y="2744498"/>
              <a:ext cx="4485714" cy="357142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5A05E47-974B-4441-BD08-48EA7271A8F7}"/>
                </a:ext>
              </a:extLst>
            </p:cNvPr>
            <p:cNvSpPr txBox="1"/>
            <p:nvPr/>
          </p:nvSpPr>
          <p:spPr>
            <a:xfrm>
              <a:off x="1011620" y="2744498"/>
              <a:ext cx="404225" cy="641928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5AEA96F-CED8-420A-A240-1685AF5C0A26}"/>
              </a:ext>
            </a:extLst>
          </p:cNvPr>
          <p:cNvSpPr/>
          <p:nvPr/>
        </p:nvSpPr>
        <p:spPr>
          <a:xfrm>
            <a:off x="1449521" y="1513122"/>
            <a:ext cx="925215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对于面积为    的光源，如果我们在光源上均匀采样，则光源表面上          </a:t>
            </a:r>
            <a:r>
              <a:rPr lang="en-US" altLang="zh-CN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rgbClr val="1212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。那么单位球上对应方向的面积是多少呢？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37A7D9F-A04D-48DF-A0AD-F61B3CF734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845417"/>
              </p:ext>
            </p:extLst>
          </p:nvPr>
        </p:nvGraphicFramePr>
        <p:xfrm>
          <a:off x="3147475" y="1634313"/>
          <a:ext cx="242888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5" name="Equation" r:id="rId4" imgW="152280" imgH="164880" progId="Equation.DSMT4">
                  <p:embed/>
                </p:oleObj>
              </mc:Choice>
              <mc:Fallback>
                <p:oleObj name="Equation" r:id="rId4" imgW="152280" imgH="1648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41B632E-77A3-4538-9604-0928A1FA3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7475" y="1634313"/>
                        <a:ext cx="242888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9F2C60AD-4C8C-4FB3-A3E4-2A55AA2ED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206829"/>
              </p:ext>
            </p:extLst>
          </p:nvPr>
        </p:nvGraphicFramePr>
        <p:xfrm>
          <a:off x="8686698" y="1562551"/>
          <a:ext cx="1154112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6" name="Equation" r:id="rId6" imgW="723600" imgH="304560" progId="Equation.DSMT4">
                  <p:embed/>
                </p:oleObj>
              </mc:Choice>
              <mc:Fallback>
                <p:oleObj name="Equation" r:id="rId6" imgW="723600" imgH="3045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437A7D9F-A04D-48DF-A0AD-F61B3CF734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86698" y="1562551"/>
                        <a:ext cx="1154112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684D0A97-8AA8-41C3-BEBF-ECFA827E09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22884"/>
              </p:ext>
            </p:extLst>
          </p:nvPr>
        </p:nvGraphicFramePr>
        <p:xfrm>
          <a:off x="6631140" y="2896996"/>
          <a:ext cx="16446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7" name="Equation" r:id="rId8" imgW="1028520" imgH="533160" progId="Equation.DSMT4">
                  <p:embed/>
                </p:oleObj>
              </mc:Choice>
              <mc:Fallback>
                <p:oleObj name="Equation" r:id="rId8" imgW="1028520" imgH="53316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41B632E-77A3-4538-9604-0928A1FA3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31140" y="2896996"/>
                        <a:ext cx="16446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F48EADA0-C227-4D2C-BFC1-D8E998620B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782603"/>
              </p:ext>
            </p:extLst>
          </p:nvPr>
        </p:nvGraphicFramePr>
        <p:xfrm>
          <a:off x="6327058" y="4184001"/>
          <a:ext cx="251777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8" name="Equation" r:id="rId10" imgW="1574640" imgH="533160" progId="Equation.DSMT4">
                  <p:embed/>
                </p:oleObj>
              </mc:Choice>
              <mc:Fallback>
                <p:oleObj name="Equation" r:id="rId10" imgW="1574640" imgH="5331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684D0A97-8AA8-41C3-BEBF-ECFA827E09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27058" y="4184001"/>
                        <a:ext cx="2517775" cy="85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18A5638-B79E-46EE-8780-07EAFC8C60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409728"/>
              </p:ext>
            </p:extLst>
          </p:nvPr>
        </p:nvGraphicFramePr>
        <p:xfrm>
          <a:off x="6691773" y="5471007"/>
          <a:ext cx="17049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9" name="Equation" r:id="rId12" imgW="1066680" imgH="520560" progId="Equation.DSMT4">
                  <p:embed/>
                </p:oleObj>
              </mc:Choice>
              <mc:Fallback>
                <p:oleObj name="Equation" r:id="rId12" imgW="1066680" imgH="5205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F48EADA0-C227-4D2C-BFC1-D8E998620B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91773" y="5471007"/>
                        <a:ext cx="1704975" cy="835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02B03AB-F1B9-4DF0-97F1-DFCEE246F4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258238" y="3324827"/>
            <a:ext cx="3372902" cy="1929011"/>
          </a:xfrm>
          <a:prstGeom prst="straightConnector1">
            <a:avLst/>
          </a:prstGeom>
          <a:ln w="38100">
            <a:solidFill>
              <a:srgbClr val="FFB8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63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811526" y="43612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光源采样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A9CB63-E002-4694-AA63-F51D1849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82" y="1858297"/>
            <a:ext cx="6669737" cy="4209397"/>
          </a:xfrm>
          <a:prstGeom prst="rect">
            <a:avLst/>
          </a:prstGeom>
        </p:spPr>
      </p:pic>
      <p:pic>
        <p:nvPicPr>
          <p:cNvPr id="18" name="Picture 2" descr="https://static.techspot.com/articles-info/2485/images/2022-07-10-image.png">
            <a:extLst>
              <a:ext uri="{FF2B5EF4-FFF2-40B4-BE49-F238E27FC236}">
                <a16:creationId xmlns:a16="http://schemas.microsoft.com/office/drawing/2014/main" id="{037295F6-5CF7-424D-A6D6-1ABABB39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33" y="1465016"/>
            <a:ext cx="3774572" cy="21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9FCD35F-00BD-4685-858D-5E8D9692F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32" y="3826594"/>
            <a:ext cx="3774571" cy="26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46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1C4E2A-109D-49B6-9EB0-D4D16652A93D}"/>
              </a:ext>
            </a:extLst>
          </p:cNvPr>
          <p:cNvSpPr txBox="1"/>
          <p:nvPr/>
        </p:nvSpPr>
        <p:spPr>
          <a:xfrm>
            <a:off x="941131" y="1414670"/>
            <a:ext cx="237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F29C60-69C9-4A29-9D3C-79D2CE4C9F11}"/>
              </a:ext>
            </a:extLst>
          </p:cNvPr>
          <p:cNvSpPr/>
          <p:nvPr/>
        </p:nvSpPr>
        <p:spPr>
          <a:xfrm>
            <a:off x="1839804" y="197631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单位时间光源所辐射的能量</a:t>
            </a:r>
            <a:endParaRPr lang="zh-CN" altLang="en-US" dirty="0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91F71E4-C1CD-46BC-88EF-1AC6CD5D7E2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142451" y="3680738"/>
          <a:ext cx="102711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9" name="Equation" r:id="rId4" imgW="495000" imgH="393480" progId="Equation.DSMT4">
                  <p:embed/>
                </p:oleObj>
              </mc:Choice>
              <mc:Fallback>
                <p:oleObj name="Equation" r:id="rId4" imgW="49500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91F71E4-C1CD-46BC-88EF-1AC6CD5D7E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42451" y="3680738"/>
                        <a:ext cx="1027112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779F8BA-03A2-47B3-923B-8060831AF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767" y="3093080"/>
            <a:ext cx="5166186" cy="25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9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5BA12E-9373-4FEC-AC3A-F66DD026A1D5}"/>
              </a:ext>
            </a:extLst>
          </p:cNvPr>
          <p:cNvSpPr txBox="1"/>
          <p:nvPr/>
        </p:nvSpPr>
        <p:spPr>
          <a:xfrm>
            <a:off x="941131" y="1414670"/>
            <a:ext cx="237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Intensity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3145E5-0C8B-4386-876A-B64FDD82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0" y="2845919"/>
            <a:ext cx="3132915" cy="3020130"/>
          </a:xfrm>
          <a:prstGeom prst="rect">
            <a:avLst/>
          </a:prstGeom>
        </p:spPr>
      </p:pic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EA59E4-70C6-4F7A-AE5C-FA0D9C7CBEA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504777" y="3804212"/>
          <a:ext cx="1447530" cy="81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3" name="Equation" r:id="rId5" imgW="698400" imgH="393480" progId="Equation.DSMT4">
                  <p:embed/>
                </p:oleObj>
              </mc:Choice>
              <mc:Fallback>
                <p:oleObj name="Equation" r:id="rId5" imgW="698400" imgH="39348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EEA59E4-70C6-4F7A-AE5C-FA0D9C7CB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04777" y="3804212"/>
                        <a:ext cx="1447530" cy="8158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775918DE-571E-4E1C-AF7D-561766B58940}"/>
              </a:ext>
            </a:extLst>
          </p:cNvPr>
          <p:cNvSpPr/>
          <p:nvPr/>
        </p:nvSpPr>
        <p:spPr>
          <a:xfrm>
            <a:off x="1853666" y="2014568"/>
            <a:ext cx="431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7C7423-6678-4CBB-919A-3A403670F33B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</p:spTree>
    <p:extLst>
      <p:ext uri="{BB962C8B-B14F-4D97-AF65-F5344CB8AC3E}">
        <p14:creationId xmlns:p14="http://schemas.microsoft.com/office/powerpoint/2010/main" val="170740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C4E79D80-7E31-48AC-889C-001E28C8B480}"/>
              </a:ext>
            </a:extLst>
          </p:cNvPr>
          <p:cNvSpPr txBox="1"/>
          <p:nvPr/>
        </p:nvSpPr>
        <p:spPr>
          <a:xfrm>
            <a:off x="6478354" y="3814499"/>
            <a:ext cx="4518168" cy="5266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C5F944-EDC8-4D32-AA2F-2369A02E37E8}"/>
              </a:ext>
            </a:extLst>
          </p:cNvPr>
          <p:cNvSpPr txBox="1"/>
          <p:nvPr/>
        </p:nvSpPr>
        <p:spPr>
          <a:xfrm>
            <a:off x="6478354" y="2584053"/>
            <a:ext cx="4518168" cy="823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5BA12E-9373-4FEC-AC3A-F66DD026A1D5}"/>
              </a:ext>
            </a:extLst>
          </p:cNvPr>
          <p:cNvSpPr txBox="1"/>
          <p:nvPr/>
        </p:nvSpPr>
        <p:spPr>
          <a:xfrm>
            <a:off x="941131" y="1414670"/>
            <a:ext cx="237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Intensity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5108D-0029-49A6-BAB7-46DDD789F67C}"/>
              </a:ext>
            </a:extLst>
          </p:cNvPr>
          <p:cNvSpPr/>
          <p:nvPr/>
        </p:nvSpPr>
        <p:spPr>
          <a:xfrm>
            <a:off x="1853666" y="2014568"/>
            <a:ext cx="4312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EEA59E4-70C6-4F7A-AE5C-FA0D9C7CBEA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136450" y="3034644"/>
          <a:ext cx="3363620" cy="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4" name="Equation" r:id="rId4" imgW="2286000" imgH="228600" progId="Equation.DSMT4">
                  <p:embed/>
                </p:oleObj>
              </mc:Choice>
              <mc:Fallback>
                <p:oleObj name="Equation" r:id="rId4" imgW="2286000" imgH="2286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6EEA59E4-70C6-4F7A-AE5C-FA0D9C7CB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6450" y="3034644"/>
                        <a:ext cx="3363620" cy="33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A84BDC8B-0D73-4E96-876D-9DFCA0FBD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666" y="2670377"/>
            <a:ext cx="3586698" cy="350724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4165B9A0-692B-472D-B3E7-8F8617892C4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525006" y="2584053"/>
          <a:ext cx="586508" cy="492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5" name="Equation" r:id="rId7" imgW="469800" imgH="393480" progId="Equation.DSMT4">
                  <p:embed/>
                </p:oleObj>
              </mc:Choice>
              <mc:Fallback>
                <p:oleObj name="Equation" r:id="rId7" imgW="469800" imgH="39348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4165B9A0-692B-472D-B3E7-8F8617892C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525006" y="2584053"/>
                        <a:ext cx="586508" cy="492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8C521104-D17D-49C6-8E40-E84E870C93E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926541" y="3814499"/>
          <a:ext cx="1783439" cy="512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6" name="Equation" r:id="rId9" imgW="1371600" imgH="393480" progId="Equation.DSMT4">
                  <p:embed/>
                </p:oleObj>
              </mc:Choice>
              <mc:Fallback>
                <p:oleObj name="Equation" r:id="rId9" imgW="1371600" imgH="393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C521104-D17D-49C6-8E40-E84E870C93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26541" y="3814499"/>
                        <a:ext cx="1783439" cy="5128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箭头: 下 13">
            <a:extLst>
              <a:ext uri="{FF2B5EF4-FFF2-40B4-BE49-F238E27FC236}">
                <a16:creationId xmlns:a16="http://schemas.microsoft.com/office/drawing/2014/main" id="{4E53C35E-E7F2-4D49-B886-936C3831B972}"/>
              </a:ext>
            </a:extLst>
          </p:cNvPr>
          <p:cNvSpPr/>
          <p:nvPr/>
        </p:nvSpPr>
        <p:spPr>
          <a:xfrm>
            <a:off x="8628434" y="3467472"/>
            <a:ext cx="284467" cy="306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3D5EB2-1DCE-4115-840B-E4A0759E0565}"/>
              </a:ext>
            </a:extLst>
          </p:cNvPr>
          <p:cNvSpPr txBox="1"/>
          <p:nvPr/>
        </p:nvSpPr>
        <p:spPr>
          <a:xfrm>
            <a:off x="6471864" y="5880134"/>
            <a:ext cx="4611178" cy="6770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BB62E1C-F0CA-4336-9678-C36670AE5AFA}"/>
              </a:ext>
            </a:extLst>
          </p:cNvPr>
          <p:cNvSpPr txBox="1"/>
          <p:nvPr/>
        </p:nvSpPr>
        <p:spPr>
          <a:xfrm>
            <a:off x="6478354" y="4777868"/>
            <a:ext cx="4604688" cy="7020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1D1107AA-5537-484F-B79C-4D965AD76CA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62876" y="4853234"/>
          <a:ext cx="2300050" cy="566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7" name="Equation" r:id="rId11" imgW="1917360" imgH="469800" progId="Equation.DSMT4">
                  <p:embed/>
                </p:oleObj>
              </mc:Choice>
              <mc:Fallback>
                <p:oleObj name="Equation" r:id="rId11" imgW="1917360" imgH="4698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1D1107AA-5537-484F-B79C-4D965AD76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2876" y="4853234"/>
                        <a:ext cx="2300050" cy="566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D6A79CB-94F1-4C68-B12B-C4F2B99749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434388" y="5916713"/>
          <a:ext cx="6111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18" name="Equation" r:id="rId13" imgW="469800" imgH="393480" progId="Equation.DSMT4">
                  <p:embed/>
                </p:oleObj>
              </mc:Choice>
              <mc:Fallback>
                <p:oleObj name="Equation" r:id="rId13" imgW="469800" imgH="3934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D6A79CB-94F1-4C68-B12B-C4F2B9974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34388" y="5916713"/>
                        <a:ext cx="611187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箭头: 下 20">
            <a:extLst>
              <a:ext uri="{FF2B5EF4-FFF2-40B4-BE49-F238E27FC236}">
                <a16:creationId xmlns:a16="http://schemas.microsoft.com/office/drawing/2014/main" id="{2C59B5B2-F4F3-4EDA-8D29-9F59CED98E38}"/>
              </a:ext>
            </a:extLst>
          </p:cNvPr>
          <p:cNvSpPr/>
          <p:nvPr/>
        </p:nvSpPr>
        <p:spPr>
          <a:xfrm>
            <a:off x="8628434" y="4381255"/>
            <a:ext cx="284467" cy="3416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5A00690D-D802-4043-ACA7-B3A2D9D9CAB9}"/>
              </a:ext>
            </a:extLst>
          </p:cNvPr>
          <p:cNvSpPr/>
          <p:nvPr/>
        </p:nvSpPr>
        <p:spPr>
          <a:xfrm>
            <a:off x="8635219" y="5537577"/>
            <a:ext cx="284467" cy="306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47B655-8E2D-4B00-BAA1-D512B694F885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</p:spTree>
    <p:extLst>
      <p:ext uri="{BB962C8B-B14F-4D97-AF65-F5344CB8AC3E}">
        <p14:creationId xmlns:p14="http://schemas.microsoft.com/office/powerpoint/2010/main" val="248262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24323576-A6BE-4469-9801-B9F0F4EBCEE0}"/>
              </a:ext>
            </a:extLst>
          </p:cNvPr>
          <p:cNvSpPr txBox="1"/>
          <p:nvPr/>
        </p:nvSpPr>
        <p:spPr>
          <a:xfrm>
            <a:off x="6604947" y="2584847"/>
            <a:ext cx="4611178" cy="937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FCF4C-5BF8-4C63-B506-A7B25B95F8FA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13000B-51B8-41EB-999E-3052B8F9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91" y="2670948"/>
            <a:ext cx="3333750" cy="28860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718EF7-1F4E-4DE5-9718-52BCDFCD7789}"/>
              </a:ext>
            </a:extLst>
          </p:cNvPr>
          <p:cNvSpPr/>
          <p:nvPr/>
        </p:nvSpPr>
        <p:spPr>
          <a:xfrm>
            <a:off x="1853666" y="2014568"/>
            <a:ext cx="40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光源向单位面积所辐射的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20E0E8-7364-46AE-A7D3-127615902BF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211182" y="2619785"/>
          <a:ext cx="1052512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8" name="Equation" r:id="rId5" imgW="507960" imgH="393480" progId="Equation.DSMT4">
                  <p:embed/>
                </p:oleObj>
              </mc:Choice>
              <mc:Fallback>
                <p:oleObj name="Equation" r:id="rId5" imgW="507960" imgH="393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C20E0E8-7364-46AE-A7D3-127615902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11182" y="2619785"/>
                        <a:ext cx="1052512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箭头: 下 10">
            <a:extLst>
              <a:ext uri="{FF2B5EF4-FFF2-40B4-BE49-F238E27FC236}">
                <a16:creationId xmlns:a16="http://schemas.microsoft.com/office/drawing/2014/main" id="{EF3D0E6C-97DF-4C49-AF5C-F977EF0FDDFC}"/>
              </a:ext>
            </a:extLst>
          </p:cNvPr>
          <p:cNvSpPr/>
          <p:nvPr/>
        </p:nvSpPr>
        <p:spPr>
          <a:xfrm>
            <a:off x="8735438" y="3636707"/>
            <a:ext cx="350196" cy="608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742327F-FF77-4A86-8D1C-58A13429F638}"/>
              </a:ext>
            </a:extLst>
          </p:cNvPr>
          <p:cNvSpPr txBox="1"/>
          <p:nvPr/>
        </p:nvSpPr>
        <p:spPr>
          <a:xfrm>
            <a:off x="6604947" y="4366717"/>
            <a:ext cx="4611178" cy="937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38D54A67-1365-4C86-B812-E6E3736B74F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078788" y="4402138"/>
          <a:ext cx="131603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9" name="Equation" r:id="rId7" imgW="634680" imgH="393480" progId="Equation.DSMT4">
                  <p:embed/>
                </p:oleObj>
              </mc:Choice>
              <mc:Fallback>
                <p:oleObj name="Equation" r:id="rId7" imgW="634680" imgH="3934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38D54A67-1365-4C86-B812-E6E3736B7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78788" y="4402138"/>
                        <a:ext cx="1316037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1E692C1-479A-4D08-983B-D4243AB247BB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</p:spTree>
    <p:extLst>
      <p:ext uri="{BB962C8B-B14F-4D97-AF65-F5344CB8AC3E}">
        <p14:creationId xmlns:p14="http://schemas.microsoft.com/office/powerpoint/2010/main" val="401919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FCF4C-5BF8-4C63-B506-A7B25B95F8FA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13000B-51B8-41EB-999E-3052B8F9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91" y="2670948"/>
            <a:ext cx="3333750" cy="28860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718EF7-1F4E-4DE5-9718-52BCDFCD7789}"/>
              </a:ext>
            </a:extLst>
          </p:cNvPr>
          <p:cNvSpPr/>
          <p:nvPr/>
        </p:nvSpPr>
        <p:spPr>
          <a:xfrm>
            <a:off x="1853666" y="2014568"/>
            <a:ext cx="546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光源向单位立体角，单位面积所辐射的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20E0E8-7364-46AE-A7D3-127615902BF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775441" y="3679804"/>
          <a:ext cx="207803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9" name="Equation" r:id="rId5" imgW="1002960" imgH="419040" progId="Equation.DSMT4">
                  <p:embed/>
                </p:oleObj>
              </mc:Choice>
              <mc:Fallback>
                <p:oleObj name="Equation" r:id="rId5" imgW="1002960" imgH="419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C20E0E8-7364-46AE-A7D3-127615902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5441" y="3679804"/>
                        <a:ext cx="2078038" cy="86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FC96CD9C-C572-48CC-ABF8-4ED94F18A1A7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</p:spTree>
    <p:extLst>
      <p:ext uri="{BB962C8B-B14F-4D97-AF65-F5344CB8AC3E}">
        <p14:creationId xmlns:p14="http://schemas.microsoft.com/office/powerpoint/2010/main" val="525326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5DFCF4C-5BF8-4C63-B506-A7B25B95F8FA}"/>
              </a:ext>
            </a:extLst>
          </p:cNvPr>
          <p:cNvSpPr txBox="1"/>
          <p:nvPr/>
        </p:nvSpPr>
        <p:spPr>
          <a:xfrm>
            <a:off x="941131" y="1414670"/>
            <a:ext cx="2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613000B-51B8-41EB-999E-3052B8F9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291" y="2670948"/>
            <a:ext cx="3333750" cy="28860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718EF7-1F4E-4DE5-9718-52BCDFCD7789}"/>
              </a:ext>
            </a:extLst>
          </p:cNvPr>
          <p:cNvSpPr/>
          <p:nvPr/>
        </p:nvSpPr>
        <p:spPr>
          <a:xfrm>
            <a:off x="1853666" y="2014568"/>
            <a:ext cx="546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光源向单位立体角，单位面积所辐射的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96CD9C-C572-48CC-ABF8-4ED94F18A1A7}"/>
              </a:ext>
            </a:extLst>
          </p:cNvPr>
          <p:cNvSpPr/>
          <p:nvPr/>
        </p:nvSpPr>
        <p:spPr>
          <a:xfrm>
            <a:off x="1276767" y="418955"/>
            <a:ext cx="24929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辐射度量学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3C7225A-2ED6-4B8D-92AC-CF2A8B019910}"/>
              </a:ext>
            </a:extLst>
          </p:cNvPr>
          <p:cNvSpPr/>
          <p:nvPr/>
        </p:nvSpPr>
        <p:spPr>
          <a:xfrm>
            <a:off x="5290327" y="2998556"/>
            <a:ext cx="6536986" cy="8744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Intensity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光源向单位立体角所辐射的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光源向单位面积所投送的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Radiant Flux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622D71-46DD-45E4-89A4-2A64A299AEB2}"/>
              </a:ext>
            </a:extLst>
          </p:cNvPr>
          <p:cNvSpPr/>
          <p:nvPr/>
        </p:nvSpPr>
        <p:spPr>
          <a:xfrm>
            <a:off x="5290327" y="4682616"/>
            <a:ext cx="6536986" cy="87440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Radiance, Radiant Intensity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向单位面积辐射</a:t>
            </a:r>
            <a:endParaRPr lang="en-US" altLang="zh-CN" dirty="0">
              <a:solidFill>
                <a:srgbClr val="22222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Radiance,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Irradiance</a:t>
            </a:r>
            <a:r>
              <a:rPr lang="zh-CN" altLang="en-US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向单位立体角辐射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30078E88-1DAB-476A-A040-C14DD6CD3DE4}"/>
              </a:ext>
            </a:extLst>
          </p:cNvPr>
          <p:cNvSpPr/>
          <p:nvPr/>
        </p:nvSpPr>
        <p:spPr>
          <a:xfrm>
            <a:off x="8229600" y="3993474"/>
            <a:ext cx="447472" cy="5686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2344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13727</TotalTime>
  <Words>741</Words>
  <Application>Microsoft Office PowerPoint</Application>
  <PresentationFormat>宽屏</PresentationFormat>
  <Paragraphs>125</Paragraphs>
  <Slides>38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Microsoft Yahei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Equation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583</cp:revision>
  <dcterms:created xsi:type="dcterms:W3CDTF">2016-12-28T02:05:00Z</dcterms:created>
  <dcterms:modified xsi:type="dcterms:W3CDTF">2023-04-23T16:22:01Z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